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17.xml" ContentType="application/vnd.openxmlformats-officedocument.presentationml.tags+xml"/>
  <Override PartName="/ppt/notesSlides/notesSlide10.xml" ContentType="application/vnd.openxmlformats-officedocument.presentationml.notesSlide+xml"/>
  <Override PartName="/ppt/tags/tag18.xml" ContentType="application/vnd.openxmlformats-officedocument.presentationml.tags+xml"/>
  <Override PartName="/ppt/notesSlides/notesSlide11.xml" ContentType="application/vnd.openxmlformats-officedocument.presentationml.notesSlide+xml"/>
  <Override PartName="/ppt/tags/tag19.xml" ContentType="application/vnd.openxmlformats-officedocument.presentationml.tags+xml"/>
  <Override PartName="/ppt/notesSlides/notesSlide12.xml" ContentType="application/vnd.openxmlformats-officedocument.presentationml.notesSlide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6"/>
  </p:notesMasterIdLst>
  <p:sldIdLst>
    <p:sldId id="266" r:id="rId5"/>
    <p:sldId id="273" r:id="rId6"/>
    <p:sldId id="304" r:id="rId7"/>
    <p:sldId id="337" r:id="rId8"/>
    <p:sldId id="368" r:id="rId9"/>
    <p:sldId id="301" r:id="rId10"/>
    <p:sldId id="336" r:id="rId11"/>
    <p:sldId id="306" r:id="rId12"/>
    <p:sldId id="308" r:id="rId13"/>
    <p:sldId id="309" r:id="rId14"/>
    <p:sldId id="369" r:id="rId15"/>
    <p:sldId id="370" r:id="rId16"/>
    <p:sldId id="371" r:id="rId17"/>
    <p:sldId id="372" r:id="rId18"/>
    <p:sldId id="376" r:id="rId19"/>
    <p:sldId id="374" r:id="rId20"/>
    <p:sldId id="375" r:id="rId21"/>
    <p:sldId id="362" r:id="rId22"/>
    <p:sldId id="302" r:id="rId23"/>
    <p:sldId id="314" r:id="rId24"/>
    <p:sldId id="315" r:id="rId25"/>
    <p:sldId id="316" r:id="rId26"/>
    <p:sldId id="317" r:id="rId27"/>
    <p:sldId id="318" r:id="rId28"/>
    <p:sldId id="307" r:id="rId29"/>
    <p:sldId id="320" r:id="rId30"/>
    <p:sldId id="283" r:id="rId31"/>
    <p:sldId id="332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290" r:id="rId42"/>
    <p:sldId id="335" r:id="rId43"/>
    <p:sldId id="268" r:id="rId44"/>
    <p:sldId id="367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277"/>
    <a:srgbClr val="F18700"/>
    <a:srgbClr val="0097CE"/>
    <a:srgbClr val="55091E"/>
    <a:srgbClr val="15BBE8"/>
    <a:srgbClr val="F191A3"/>
    <a:srgbClr val="E50069"/>
    <a:srgbClr val="3AD530"/>
    <a:srgbClr val="38D42F"/>
    <a:srgbClr val="FB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6" autoAdjust="0"/>
    <p:restoredTop sz="74390" autoAdjust="0"/>
  </p:normalViewPr>
  <p:slideViewPr>
    <p:cSldViewPr snapToGrid="0" snapToObjects="1">
      <p:cViewPr varScale="1">
        <p:scale>
          <a:sx n="84" d="100"/>
          <a:sy n="84" d="100"/>
        </p:scale>
        <p:origin x="137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15BBE8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BBA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A4-604B-B85E-CA891BFEE71F}"/>
              </c:ext>
            </c:extLst>
          </c:dPt>
          <c:dPt>
            <c:idx val="1"/>
            <c:bubble3D val="0"/>
            <c:spPr>
              <a:solidFill>
                <a:srgbClr val="15BBE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6A4-604B-B85E-CA891BFEE71F}"/>
              </c:ext>
            </c:extLst>
          </c:dPt>
          <c:dLbls>
            <c:dLbl>
              <c:idx val="0"/>
              <c:layout>
                <c:manualLayout>
                  <c:x val="-0.223969945288231"/>
                  <c:y val="-0.3068136318802829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7EA9C95-C6F5-4C3B-887E-8908F965F921}" type="PERCENTAGE">
                      <a:rPr lang="en-US">
                        <a:latin typeface="Museo 100" panose="02000000000000000000" pitchFamily="50" charset="0"/>
                      </a:rPr>
                      <a:pPr>
                        <a:defRPr sz="32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6A4-604B-B85E-CA891BFEE71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1957074577139498"/>
                  <c:y val="0.139462033098689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E6CBDE-8645-4A2F-A788-93EF944EE820}" type="PERCENTAGE">
                      <a:rPr lang="en-US">
                        <a:latin typeface="Museo 100" panose="02000000000000000000" pitchFamily="50" charset="0"/>
                      </a:rPr>
                      <a:pPr>
                        <a:defRPr sz="32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6A4-604B-B85E-CA891BFEE71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Annual Takehome</c:v>
                </c:pt>
                <c:pt idx="1">
                  <c:v>Tax and NI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14192.02</c:v>
                </c:pt>
                <c:pt idx="1">
                  <c:v>807.97999999999956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6A4-604B-B85E-CA891BFEE71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2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FBBA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BBA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E0B-FB48-8CCC-D4804FA25976}"/>
              </c:ext>
            </c:extLst>
          </c:dPt>
          <c:dPt>
            <c:idx val="1"/>
            <c:bubble3D val="0"/>
            <c:spPr>
              <a:solidFill>
                <a:srgbClr val="15BBE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E0B-FB48-8CCC-D4804FA25976}"/>
              </c:ext>
            </c:extLst>
          </c:dPt>
          <c:dPt>
            <c:idx val="2"/>
            <c:bubble3D val="0"/>
            <c:spPr>
              <a:solidFill>
                <a:srgbClr val="FBBA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E0B-FB48-8CCC-D4804FA25976}"/>
              </c:ext>
            </c:extLst>
          </c:dPt>
          <c:dPt>
            <c:idx val="3"/>
            <c:bubble3D val="0"/>
            <c:spPr>
              <a:solidFill>
                <a:srgbClr val="FBBA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E0B-FB48-8CCC-D4804FA25976}"/>
              </c:ext>
            </c:extLst>
          </c:dPt>
          <c:dLbls>
            <c:dLbl>
              <c:idx val="0"/>
              <c:layout>
                <c:manualLayout>
                  <c:x val="-0.321756284831346"/>
                  <c:y val="-0.16642774044033501"/>
                </c:manualLayout>
              </c:layout>
              <c:tx>
                <c:rich>
                  <a:bodyPr/>
                  <a:lstStyle/>
                  <a:p>
                    <a:fld id="{3BB9E7DB-4158-4EA8-8563-87BA14BAACA5}" type="PERCENTAGE">
                      <a:rPr lang="en-US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E0B-FB48-8CCC-D4804FA25976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1798544388737001"/>
                  <c:y val="7.7761864102123102E-2"/>
                </c:manualLayout>
              </c:layout>
              <c:tx>
                <c:rich>
                  <a:bodyPr/>
                  <a:lstStyle/>
                  <a:p>
                    <a:fld id="{B61A73B1-DBC4-4CCA-9E0A-54A35FB762F4}" type="PERCENTAGE">
                      <a:rPr lang="en-US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E0B-FB48-8CCC-D4804FA25976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Annual Takehome</c:v>
                </c:pt>
                <c:pt idx="1">
                  <c:v>Tax and NI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21534.52</c:v>
                </c:pt>
                <c:pt idx="1">
                  <c:v>4465.4799999999996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E0B-FB48-8CCC-D4804FA2597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2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BBA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2AC-3A44-A257-849C6360CC52}"/>
              </c:ext>
            </c:extLst>
          </c:dPt>
          <c:dPt>
            <c:idx val="1"/>
            <c:bubble3D val="0"/>
            <c:spPr>
              <a:solidFill>
                <a:srgbClr val="15BBE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AC-3A44-A257-849C6360CC5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2AC-3A44-A257-849C6360CC5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2AC-3A44-A257-849C6360CC52}"/>
              </c:ext>
            </c:extLst>
          </c:dPt>
          <c:dLbls>
            <c:dLbl>
              <c:idx val="0"/>
              <c:layout>
                <c:manualLayout>
                  <c:x val="-0.238347086395923"/>
                  <c:y val="-0.14788306739842499"/>
                </c:manualLayout>
              </c:layout>
              <c:tx>
                <c:rich>
                  <a:bodyPr/>
                  <a:lstStyle/>
                  <a:p>
                    <a:fld id="{64534B1B-B77B-48A8-B0B0-52C6746CF5FC}" type="PERCENTAGE">
                      <a:rPr lang="en-US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2AC-3A44-A257-849C6360CC52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7703542869067301"/>
                  <c:y val="5.65780960716964E-2"/>
                </c:manualLayout>
              </c:layout>
              <c:tx>
                <c:rich>
                  <a:bodyPr/>
                  <a:lstStyle/>
                  <a:p>
                    <a:fld id="{A34822A4-E2DC-4410-8A4C-18EC4DA51729}" type="PERCENTAGE">
                      <a:rPr lang="en-US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2AC-3A44-A257-849C6360CC52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Annual Takehome</c:v>
                </c:pt>
                <c:pt idx="1">
                  <c:v>Tax and NI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51769.02</c:v>
                </c:pt>
                <c:pt idx="1">
                  <c:v>23230.980000000003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2AC-3A44-A257-849C6360CC5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4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15BBE8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BBA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08C-344B-B99E-BE1C2C652FCF}"/>
              </c:ext>
            </c:extLst>
          </c:dPt>
          <c:dPt>
            <c:idx val="1"/>
            <c:bubble3D val="0"/>
            <c:spPr>
              <a:solidFill>
                <a:srgbClr val="15BBE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08C-344B-B99E-BE1C2C652FCF}"/>
              </c:ext>
            </c:extLst>
          </c:dPt>
          <c:dPt>
            <c:idx val="2"/>
            <c:bubble3D val="0"/>
            <c:spPr>
              <a:solidFill>
                <a:srgbClr val="15BBE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08C-344B-B99E-BE1C2C652FCF}"/>
              </c:ext>
            </c:extLst>
          </c:dPt>
          <c:dPt>
            <c:idx val="3"/>
            <c:bubble3D val="0"/>
            <c:spPr>
              <a:solidFill>
                <a:srgbClr val="15BBE8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08C-344B-B99E-BE1C2C652FCF}"/>
              </c:ext>
            </c:extLst>
          </c:dPt>
          <c:dLbls>
            <c:dLbl>
              <c:idx val="0"/>
              <c:layout>
                <c:manualLayout>
                  <c:x val="-0.227509654659654"/>
                  <c:y val="-0.18764369443842599"/>
                </c:manualLayout>
              </c:layout>
              <c:tx>
                <c:rich>
                  <a:bodyPr/>
                  <a:lstStyle/>
                  <a:p>
                    <a:fld id="{AA42BCF5-FDA9-4ECF-A478-6CE063947222}" type="PERCENTAGE">
                      <a:rPr lang="en-US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08C-344B-B99E-BE1C2C652FC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6697126623289699"/>
                  <c:y val="0.10574213500593201"/>
                </c:manualLayout>
              </c:layout>
              <c:tx>
                <c:rich>
                  <a:bodyPr/>
                  <a:lstStyle/>
                  <a:p>
                    <a:fld id="{1FC5D73D-19D6-481A-B2B9-2954316B0539}" type="PERCENTAGE">
                      <a:rPr lang="en-US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08C-344B-B99E-BE1C2C652FCF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Annual Takehome</c:v>
                </c:pt>
                <c:pt idx="1">
                  <c:v>Tax and NI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141053.51999999999</c:v>
                </c:pt>
                <c:pt idx="1">
                  <c:v>108946.48000000001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08C-344B-B99E-BE1C2C652FC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solidFill>
                <a:schemeClr val="tx1">
                  <a:alpha val="26000"/>
                </a:schemeClr>
              </a:solidFill>
            </a:ln>
          </c:spPr>
          <c:dPt>
            <c:idx val="0"/>
            <c:bubble3D val="0"/>
            <c:spPr>
              <a:solidFill>
                <a:srgbClr val="F191A3">
                  <a:alpha val="50000"/>
                </a:srgb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0000">
                  <a:alpha val="50000"/>
                </a:srgb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15BBE8">
                  <a:alpha val="50000"/>
                </a:srgb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FF00">
                  <a:alpha val="50000"/>
                </a:srgb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00B050">
                  <a:alpha val="50000"/>
                </a:srgb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tx1">
                  <a:alpha val="50000"/>
                </a:scheme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55091E">
                  <a:alpha val="50000"/>
                </a:srgb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0097CE">
                  <a:alpha val="50000"/>
                </a:srgb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002060">
                  <a:alpha val="50000"/>
                </a:srgb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9"/>
            <c:bubble3D val="0"/>
            <c:spPr>
              <a:solidFill>
                <a:srgbClr val="F18700">
                  <a:alpha val="50000"/>
                </a:srgb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10"/>
            <c:bubble3D val="0"/>
            <c:spPr>
              <a:solidFill>
                <a:srgbClr val="0070C0">
                  <a:alpha val="50000"/>
                </a:srgb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11"/>
            <c:bubble3D val="0"/>
            <c:spPr>
              <a:solidFill>
                <a:srgbClr val="FF7277">
                  <a:alpha val="50000"/>
                </a:srgb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12"/>
            <c:bubble3D val="0"/>
            <c:spPr>
              <a:solidFill>
                <a:srgbClr val="7030A0">
                  <a:alpha val="50000"/>
                </a:srgb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4">
                  <a:lumMod val="40000"/>
                  <a:lumOff val="60000"/>
                  <a:alpha val="50000"/>
                </a:scheme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Pt>
            <c:idx val="14"/>
            <c:bubble3D val="0"/>
            <c:spPr>
              <a:solidFill>
                <a:schemeClr val="bg1">
                  <a:alpha val="50000"/>
                </a:schemeClr>
              </a:solidFill>
              <a:ln>
                <a:solidFill>
                  <a:schemeClr val="tx1">
                    <a:alpha val="26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7395833333333333"/>
                  <c:y val="4.737136281219202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8A199B2-BDB1-4CD6-9557-79452FA9D349}" type="CATEGORYNAME">
                      <a:rPr lang="en-US">
                        <a:latin typeface="Museo 100" panose="02000000000000000000" pitchFamily="50" charset="0"/>
                      </a:rPr>
                      <a:pPr>
                        <a:defRPr/>
                      </a:pPr>
                      <a:t>[CATEGORY NAME]</a:t>
                    </a:fld>
                    <a:r>
                      <a:rPr lang="en-US" baseline="0" dirty="0">
                        <a:latin typeface="Museo 100" panose="02000000000000000000" pitchFamily="50" charset="0"/>
                      </a:rPr>
                      <a:t>
</a:t>
                    </a:r>
                    <a:fld id="{ED1F4715-6075-48EE-8966-9725AC15A817}" type="PERCENTAGE">
                      <a:rPr lang="en-US" baseline="0">
                        <a:latin typeface="Museo 100" panose="02000000000000000000" pitchFamily="50" charset="0"/>
                      </a:rPr>
                      <a:pPr>
                        <a:defRPr/>
                      </a:pPr>
                      <a:t>[PERCENTAGE]</a:t>
                    </a:fld>
                    <a:endParaRPr lang="en-US" baseline="0" dirty="0">
                      <a:latin typeface="Museo 100" panose="02000000000000000000" pitchFamily="50" charset="0"/>
                    </a:endParaRPr>
                  </a:p>
                </c:rich>
              </c:tx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36379"/>
                        <a:gd name="adj2" fmla="val 128250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1458333333333333"/>
                  <c:y val="4.6991462143956469E-2"/>
                </c:manualLayout>
              </c:layout>
              <c:tx>
                <c:rich>
                  <a:bodyPr/>
                  <a:lstStyle/>
                  <a:p>
                    <a:fld id="{1CF21622-DF23-4DDF-98B6-7A6AE1FB88D5}" type="CATEGORYNAME">
                      <a:rPr lang="en-US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Museo 100" panose="02000000000000000000" pitchFamily="50" charset="0"/>
                      </a:rPr>
                      <a:t>
</a:t>
                    </a:r>
                    <a:fld id="{7A293668-1082-4AC5-AC2E-C3DD723FDDDE}" type="PERCENTAGE">
                      <a:rPr lang="en-US" baseline="0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US" baseline="0" dirty="0">
                      <a:latin typeface="Museo 100" panose="02000000000000000000" pitchFamily="50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1145833333333334"/>
                  <c:y val="5.7870863331826269E-2"/>
                </c:manualLayout>
              </c:layout>
              <c:tx>
                <c:rich>
                  <a:bodyPr/>
                  <a:lstStyle/>
                  <a:p>
                    <a:fld id="{3BA18737-B7B1-42A1-8AAE-251E65B83BFB}" type="CATEGORYNAME">
                      <a:rPr lang="en-US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Museo 100" panose="02000000000000000000" pitchFamily="50" charset="0"/>
                      </a:rPr>
                      <a:t>
</a:t>
                    </a:r>
                    <a:fld id="{CD8FFF0F-2008-405E-8FC9-5579285AAB18}" type="PERCENTAGE">
                      <a:rPr lang="en-US" baseline="0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US" baseline="0" dirty="0">
                      <a:latin typeface="Museo 100" panose="02000000000000000000" pitchFamily="50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5.8333333333333182E-2"/>
                  <c:y val="7.3082509319490757E-2"/>
                </c:manualLayout>
              </c:layout>
              <c:tx>
                <c:rich>
                  <a:bodyPr/>
                  <a:lstStyle/>
                  <a:p>
                    <a:fld id="{D3A5B402-9A7E-4BD9-9274-33CBFDBFEC9A}" type="CATEGORYNAME">
                      <a:rPr lang="en-GB" dirty="0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GB" baseline="0" dirty="0">
                        <a:latin typeface="Museo 100" panose="02000000000000000000" pitchFamily="50" charset="0"/>
                      </a:rPr>
                      <a:t>
</a:t>
                    </a:r>
                    <a:fld id="{D06BFDCE-71C7-43A6-BE3A-F0ADB95D2719}" type="PERCENTAGE">
                      <a:rPr lang="en-GB" baseline="0" dirty="0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GB" baseline="0" dirty="0">
                      <a:latin typeface="Museo 100" panose="02000000000000000000" pitchFamily="50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7.3958333333333334E-2"/>
                  <c:y val="-5.474466039701803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694BA2C-0081-4028-AD50-9CFC29781622}" type="CATEGORYNAME">
                      <a:rPr lang="en-US">
                        <a:latin typeface="Museo 100" panose="02000000000000000000" pitchFamily="50" charset="0"/>
                      </a:rPr>
                      <a:pPr>
                        <a:defRPr/>
                      </a:pPr>
                      <a:t>[CATEGORY NAME]</a:t>
                    </a:fld>
                    <a:r>
                      <a:rPr lang="en-US" baseline="0" dirty="0">
                        <a:latin typeface="Museo 100" panose="02000000000000000000" pitchFamily="50" charset="0"/>
                      </a:rPr>
                      <a:t>
</a:t>
                    </a:r>
                    <a:fld id="{ED13044E-9508-4F5A-BF04-C53D724749BF}" type="PERCENTAGE">
                      <a:rPr lang="en-US" baseline="0">
                        <a:latin typeface="Museo 100" panose="02000000000000000000" pitchFamily="50" charset="0"/>
                      </a:rPr>
                      <a:pPr>
                        <a:defRPr/>
                      </a:pPr>
                      <a:t>[PERCENTAGE]</a:t>
                    </a:fld>
                    <a:endParaRPr lang="en-US" baseline="0" dirty="0">
                      <a:latin typeface="Museo 100" panose="02000000000000000000" pitchFamily="50" charset="0"/>
                    </a:endParaRPr>
                  </a:p>
                </c:rich>
              </c:tx>
              <c:spPr>
                <a:solidFill>
                  <a:schemeClr val="lt1"/>
                </a:solidFill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398979"/>
                        <a:gd name="adj2" fmla="val -8738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0.20334967320261438"/>
                  <c:y val="-2.0147745054558661E-2"/>
                </c:manualLayout>
              </c:layout>
              <c:tx>
                <c:rich>
                  <a:bodyPr/>
                  <a:lstStyle/>
                  <a:p>
                    <a:fld id="{C91B2E1C-0531-4971-87C6-1F076EE11BB5}" type="CATEGORYNAME">
                      <a:rPr lang="en-US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Museo 100" panose="02000000000000000000" pitchFamily="50" charset="0"/>
                      </a:rPr>
                      <a:t>
</a:t>
                    </a:r>
                    <a:fld id="{36E7EA86-A4AB-44A8-B852-5137CA940D79}" type="PERCENTAGE">
                      <a:rPr lang="en-US" baseline="0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US" baseline="0" dirty="0">
                      <a:latin typeface="Museo 100" panose="02000000000000000000" pitchFamily="50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2.9793963254593138E-2"/>
                  <c:y val="2.1200203957281831E-2"/>
                </c:manualLayout>
              </c:layout>
              <c:tx>
                <c:rich>
                  <a:bodyPr/>
                  <a:lstStyle/>
                  <a:p>
                    <a:fld id="{D0B8EF9A-3A48-4183-8114-FA05EFDB4CA6}" type="CATEGORYNAME">
                      <a:rPr lang="en-US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5A5742D2-E111-49AA-B922-17AD96C75AF2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-0.12447916666666667"/>
                  <c:y val="-6.3029417277385258E-2"/>
                </c:manualLayout>
              </c:layout>
              <c:tx>
                <c:rich>
                  <a:bodyPr/>
                  <a:lstStyle/>
                  <a:p>
                    <a:fld id="{8D5FCCAE-7337-4675-A87E-4BFBA628C440}" type="CATEGORYNAME">
                      <a:rPr lang="en-US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Museo 100" panose="02000000000000000000" pitchFamily="50" charset="0"/>
                      </a:rPr>
                      <a:t>
</a:t>
                    </a:r>
                    <a:fld id="{BBB5BAB1-EAD9-4346-91E1-FB9E22830D8C}" type="PERCENTAGE">
                      <a:rPr lang="en-US" baseline="0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US" baseline="0" dirty="0">
                      <a:latin typeface="Museo 100" panose="02000000000000000000" pitchFamily="50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8"/>
              <c:layout>
                <c:manualLayout>
                  <c:x val="-0.18333333333333332"/>
                  <c:y val="-8.1481481481481488E-2"/>
                </c:manualLayout>
              </c:layout>
              <c:tx>
                <c:rich>
                  <a:bodyPr/>
                  <a:lstStyle/>
                  <a:p>
                    <a:fld id="{7EFFEE4A-FEF7-4B25-AB0C-1240AEE68FF2}" type="CATEGORYNAME">
                      <a:rPr lang="en-US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Museo 100" panose="02000000000000000000" pitchFamily="50" charset="0"/>
                      </a:rPr>
                      <a:t>
</a:t>
                    </a:r>
                    <a:fld id="{87FD1B63-8F5E-4EFD-A875-C9908F92A093}" type="PERCENTAGE">
                      <a:rPr lang="en-US" baseline="0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US" baseline="0" dirty="0">
                      <a:latin typeface="Museo 100" panose="02000000000000000000" pitchFamily="50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9"/>
              <c:layout>
                <c:manualLayout>
                  <c:x val="-9.375E-2"/>
                  <c:y val="-8.1481481481481488E-2"/>
                </c:manualLayout>
              </c:layout>
              <c:tx>
                <c:rich>
                  <a:bodyPr/>
                  <a:lstStyle/>
                  <a:p>
                    <a:fld id="{8598E96D-2AB0-46BB-AEEA-66591E80BAB2}" type="CATEGORYNAME">
                      <a:rPr lang="en-GB" dirty="0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GB" baseline="0" dirty="0">
                        <a:latin typeface="Museo 100" panose="02000000000000000000" pitchFamily="50" charset="0"/>
                      </a:rPr>
                      <a:t>
</a:t>
                    </a:r>
                    <a:fld id="{CCDC5CE3-3D00-41A7-B30F-F11865544496}" type="PERCENTAGE">
                      <a:rPr lang="en-GB" baseline="0" dirty="0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GB" baseline="0" dirty="0">
                      <a:latin typeface="Museo 100" panose="02000000000000000000" pitchFamily="50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0"/>
              <c:layout>
                <c:manualLayout>
                  <c:x val="-0.15104166666666666"/>
                  <c:y val="5.5555555555555552E-2"/>
                </c:manualLayout>
              </c:layout>
              <c:tx>
                <c:rich>
                  <a:bodyPr/>
                  <a:lstStyle/>
                  <a:p>
                    <a:fld id="{19B8B383-1297-4774-ADB3-CFBAFE63438F}" type="CATEGORYNAME">
                      <a:rPr lang="en-US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Museo 100" panose="02000000000000000000" pitchFamily="50" charset="0"/>
                      </a:rPr>
                      <a:t>
</a:t>
                    </a:r>
                    <a:fld id="{6D71A8DF-73B3-4CE8-9726-0F3D28419646}" type="PERCENTAGE">
                      <a:rPr lang="en-US" baseline="0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US" baseline="0" dirty="0">
                      <a:latin typeface="Museo 100" panose="02000000000000000000" pitchFamily="50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1"/>
              <c:layout>
                <c:manualLayout>
                  <c:x val="-0.10312499999999999"/>
                  <c:y val="0.15370370370370368"/>
                </c:manualLayout>
              </c:layout>
              <c:tx>
                <c:rich>
                  <a:bodyPr/>
                  <a:lstStyle/>
                  <a:p>
                    <a:fld id="{371650E5-271C-43A6-B1ED-D94075298AD2}" type="CATEGORYNAME">
                      <a:rPr lang="en-US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Museo 100" panose="02000000000000000000" pitchFamily="50" charset="0"/>
                      </a:rPr>
                      <a:t>
</a:t>
                    </a:r>
                    <a:fld id="{AEBC83A0-3E6D-430E-9AEE-806A825840D4}" type="PERCENTAGE">
                      <a:rPr lang="en-US" baseline="0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US" baseline="0" dirty="0">
                      <a:latin typeface="Museo 100" panose="02000000000000000000" pitchFamily="50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2"/>
              <c:layout>
                <c:manualLayout>
                  <c:x val="-0.21145833333333333"/>
                  <c:y val="7.7777777777777779E-2"/>
                </c:manualLayout>
              </c:layout>
              <c:tx>
                <c:rich>
                  <a:bodyPr/>
                  <a:lstStyle/>
                  <a:p>
                    <a:fld id="{55323585-3ABA-4DD8-A00D-6AAE82BE1C1C}" type="CATEGORYNAME">
                      <a:rPr lang="en-US" dirty="0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Museo 100" panose="02000000000000000000" pitchFamily="50" charset="0"/>
                      </a:rPr>
                      <a:t>
</a:t>
                    </a:r>
                    <a:fld id="{E66D2BB4-76D6-461C-8164-611D16D7D575}" type="PERCENTAGE">
                      <a:rPr lang="en-US" baseline="0" dirty="0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US" baseline="0" dirty="0">
                      <a:latin typeface="Museo 100" panose="02000000000000000000" pitchFamily="50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3"/>
              <c:layout>
                <c:manualLayout>
                  <c:x val="-9.2708333333333365E-2"/>
                  <c:y val="7.4074074074074051E-3"/>
                </c:manualLayout>
              </c:layout>
              <c:tx>
                <c:rich>
                  <a:bodyPr/>
                  <a:lstStyle/>
                  <a:p>
                    <a:fld id="{7AFCA001-BCC3-4AEE-83FC-EBDAAD0014C3}" type="CATEGORYNAME">
                      <a:rPr lang="en-US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US" baseline="0" dirty="0">
                        <a:latin typeface="Museo 100" panose="02000000000000000000" pitchFamily="50" charset="0"/>
                      </a:rPr>
                      <a:t>
</a:t>
                    </a:r>
                    <a:fld id="{345C2B59-EC0C-495D-BE74-0EACAC37D5E2}" type="PERCENTAGE">
                      <a:rPr lang="en-US" baseline="0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US" baseline="0" dirty="0">
                      <a:latin typeface="Museo 100" panose="02000000000000000000" pitchFamily="50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4"/>
              <c:layout>
                <c:manualLayout>
                  <c:x val="7.8125000000000083E-2"/>
                  <c:y val="9.2592592592592587E-3"/>
                </c:manualLayout>
              </c:layout>
              <c:tx>
                <c:rich>
                  <a:bodyPr/>
                  <a:lstStyle/>
                  <a:p>
                    <a:fld id="{9C88466D-3F03-435F-8CE2-2953789AEBC7}" type="CATEGORYNAME">
                      <a:rPr lang="en-GB" dirty="0">
                        <a:latin typeface="Museo 100" panose="02000000000000000000" pitchFamily="50" charset="0"/>
                      </a:rPr>
                      <a:pPr/>
                      <a:t>[CATEGORY NAME]</a:t>
                    </a:fld>
                    <a:r>
                      <a:rPr lang="en-GB" baseline="0" dirty="0">
                        <a:latin typeface="Museo 100" panose="02000000000000000000" pitchFamily="50" charset="0"/>
                      </a:rPr>
                      <a:t>
</a:t>
                    </a:r>
                    <a:fld id="{736781EB-CDE6-44F2-9CE7-CF3ED80995F7}" type="PERCENTAGE">
                      <a:rPr lang="en-GB" baseline="0" dirty="0">
                        <a:latin typeface="Museo 100" panose="02000000000000000000" pitchFamily="50" charset="0"/>
                      </a:rPr>
                      <a:pPr/>
                      <a:t>[PERCENTAGE]</a:t>
                    </a:fld>
                    <a:endParaRPr lang="en-GB" baseline="0" dirty="0">
                      <a:latin typeface="Museo 100" panose="02000000000000000000" pitchFamily="50" charset="0"/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Sheet1!$A$2:$A$16</c:f>
              <c:strCache>
                <c:ptCount val="15"/>
                <c:pt idx="0">
                  <c:v>Education</c:v>
                </c:pt>
                <c:pt idx="1">
                  <c:v>Defence</c:v>
                </c:pt>
                <c:pt idx="2">
                  <c:v>Transport</c:v>
                </c:pt>
                <c:pt idx="3">
                  <c:v>Public Order and Safety</c:v>
                </c:pt>
                <c:pt idx="4">
                  <c:v>Welfare</c:v>
                </c:pt>
                <c:pt idx="5">
                  <c:v>Business and Industry</c:v>
                </c:pt>
                <c:pt idx="6">
                  <c:v>Government Administration</c:v>
                </c:pt>
                <c:pt idx="7">
                  <c:v>Culture, like sports, libraries, museums</c:v>
                </c:pt>
                <c:pt idx="8">
                  <c:v>State Pensions</c:v>
                </c:pt>
                <c:pt idx="9">
                  <c:v>Housing and Utilities, like street lighting</c:v>
                </c:pt>
                <c:pt idx="10">
                  <c:v>Health</c:v>
                </c:pt>
                <c:pt idx="11">
                  <c:v>Environment</c:v>
                </c:pt>
                <c:pt idx="12">
                  <c:v>National Debt Interest</c:v>
                </c:pt>
                <c:pt idx="13">
                  <c:v>Overseas Aid</c:v>
                </c:pt>
                <c:pt idx="14">
                  <c:v>UK Contribution to the EU Budget</c:v>
                </c:pt>
              </c:strCache>
            </c:strRef>
          </c:cat>
          <c:val>
            <c:numRef>
              <c:f>Sheet1!$B$2:$B$16</c:f>
              <c:numCache>
                <c:formatCode>0.00%</c:formatCode>
                <c:ptCount val="15"/>
                <c:pt idx="0">
                  <c:v>9.6000000000000002E-2</c:v>
                </c:pt>
                <c:pt idx="1">
                  <c:v>4.4999999999999998E-2</c:v>
                </c:pt>
                <c:pt idx="2">
                  <c:v>4.4999999999999998E-2</c:v>
                </c:pt>
                <c:pt idx="3">
                  <c:v>3.9E-2</c:v>
                </c:pt>
                <c:pt idx="4">
                  <c:v>0.19600000000000001</c:v>
                </c:pt>
                <c:pt idx="5">
                  <c:v>0.14399999999999999</c:v>
                </c:pt>
                <c:pt idx="6">
                  <c:v>0.02</c:v>
                </c:pt>
                <c:pt idx="7">
                  <c:v>1.2E-2</c:v>
                </c:pt>
                <c:pt idx="8">
                  <c:v>0.10100000000000001</c:v>
                </c:pt>
                <c:pt idx="9">
                  <c:v>1.4E-2</c:v>
                </c:pt>
                <c:pt idx="10">
                  <c:v>0.219</c:v>
                </c:pt>
                <c:pt idx="11">
                  <c:v>1.2999999999999999E-2</c:v>
                </c:pt>
                <c:pt idx="12">
                  <c:v>4.1000000000000002E-2</c:v>
                </c:pt>
                <c:pt idx="13">
                  <c:v>8.9999999999999993E-3</c:v>
                </c:pt>
                <c:pt idx="14">
                  <c:v>6.0000000000000001E-3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useo 100" panose="020000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useo 100" panose="02000000000000000000" pitchFamily="50" charset="0"/>
              </a:defRPr>
            </a:lvl1pPr>
          </a:lstStyle>
          <a:p>
            <a:fld id="{1D9C4FAC-8CB0-5340-9053-35CF011F10D1}" type="datetimeFigureOut">
              <a:rPr lang="en-US" smtClean="0"/>
              <a:pPr/>
              <a:t>6/30/2022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useo 100" panose="020000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useo 100" panose="02000000000000000000" pitchFamily="50" charset="0"/>
              </a:defRPr>
            </a:lvl1pPr>
          </a:lstStyle>
          <a:p>
            <a:fld id="{37F0D235-4831-CE4E-BB20-8F975EF7FD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401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useo 100" panose="020000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useo 100" panose="020000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useo 100" panose="020000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useo 100" panose="020000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useo 100" panose="020000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/10543250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itywire.co.uk/money/tax-evasion-costs-treasury-15-times-more-than-benefit-fraud/a378274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Two</a:t>
            </a:r>
            <a:r>
              <a:rPr lang="en-US" baseline="0" dirty="0"/>
              <a:t> key questions to ask the group to observe:</a:t>
            </a:r>
          </a:p>
          <a:p>
            <a:pPr eaLnBrk="1" hangingPunct="1">
              <a:spcBef>
                <a:spcPct val="0"/>
              </a:spcBef>
            </a:pPr>
            <a:endParaRPr lang="en-US" baseline="0" dirty="0"/>
          </a:p>
          <a:p>
            <a:pPr marL="228600" indent="-228600" eaLnBrk="1" hangingPunct="1">
              <a:spcBef>
                <a:spcPct val="0"/>
              </a:spcBef>
              <a:buAutoNum type="arabicParenR"/>
            </a:pPr>
            <a:r>
              <a:rPr lang="en-US" baseline="0" dirty="0"/>
              <a:t>What stereotypes are being portrayed in the video</a:t>
            </a:r>
          </a:p>
          <a:p>
            <a:pPr marL="228600" indent="-228600" eaLnBrk="1" hangingPunct="1">
              <a:spcBef>
                <a:spcPct val="0"/>
              </a:spcBef>
              <a:buAutoNum type="arabicParenR"/>
            </a:pPr>
            <a:r>
              <a:rPr lang="en-US" baseline="0" dirty="0"/>
              <a:t>What do these do to the perception of people on benefits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73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£3k</a:t>
            </a:r>
            <a:r>
              <a:rPr lang="en-GB" baseline="0" dirty="0" smtClean="0"/>
              <a:t> tax figure is based on average tax/ </a:t>
            </a:r>
            <a:r>
              <a:rPr lang="en-GB" baseline="0" dirty="0" err="1" smtClean="0"/>
              <a:t>ni</a:t>
            </a:r>
            <a:r>
              <a:rPr lang="en-GB" baseline="0" dirty="0" smtClean="0"/>
              <a:t> spend for salary of £21000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02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https://www.thesalarycalculator.co.uk/salary.php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C4541-16B0-0C41-96B1-65CC120C29A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12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C4541-16B0-0C41-96B1-65CC120C29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2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17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i="1" dirty="0"/>
              <a:t>It is dependent on your income so if you are on a low income, you may still get help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50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i="1" dirty="0"/>
              <a:t>It is interest free, you have to pay back within 104 weeks and you may be eligible if you have been getting income related benefits for at least 6 months NB: They’ll still be available until UC is fully rolled out in 2015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86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i="1" dirty="0"/>
              <a:t>You qualify if you have no other children, are on income related benefits, and apply within 11 weeks of giving birth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87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i="1" dirty="0"/>
              <a:t>She was claiming to be a single mother and claimed almost £10,000 illegally! When actually, she was living with her husband. She got caught when the couple appeared on the TV show Wife Swap in 2010.</a:t>
            </a:r>
            <a:endParaRPr lang="en-GB" dirty="0"/>
          </a:p>
          <a:p>
            <a:pPr eaLnBrk="1" hangingPunct="1">
              <a:spcBef>
                <a:spcPct val="0"/>
              </a:spcBef>
            </a:pPr>
            <a:r>
              <a:rPr lang="en-GB" i="1" u="sng" dirty="0">
                <a:hlinkClick r:id="rId3"/>
              </a:rPr>
              <a:t>http://www.bbc.co.uk/news/10543250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323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i="1" dirty="0"/>
              <a:t>Tax evasion when people illegally don’t pay taxes by, e.g. not declaring all their income.</a:t>
            </a:r>
            <a:r>
              <a:rPr lang="en-GB" b="1" i="1" dirty="0"/>
              <a:t> </a:t>
            </a:r>
            <a:r>
              <a:rPr lang="en-GB" i="1" dirty="0"/>
              <a:t>Tax evasion is around 3% of total tax liabilities, while benefit fraud accounts for 0.8% of total benefit expenditure. </a:t>
            </a:r>
            <a:r>
              <a:rPr lang="en-GB" i="1" u="sng" dirty="0">
                <a:hlinkClick r:id="rId3"/>
              </a:rPr>
              <a:t>http://citywire.co.uk/money/tax-evasion-costs-treasury-15-times-more-than-benefit-fraud/a378274</a:t>
            </a:r>
            <a:endParaRPr lang="en-GB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r>
              <a:rPr lang="en-US" dirty="0"/>
              <a:t>NB: Tax avoidance is when people pay LESS tax</a:t>
            </a:r>
            <a:r>
              <a:rPr lang="en-US" baseline="0" dirty="0"/>
              <a:t> than they should, using legal loopholes (i.e. isn’t illegal, but still controversial!)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206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i="1" dirty="0"/>
              <a:t>There are many countries that don’t provide free schooling, health or help when people are in need, even in some countries where people pay tax!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9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Freelance gig economy</a:t>
            </a:r>
          </a:p>
          <a:p>
            <a:r>
              <a:rPr lang="en-US" dirty="0" err="1"/>
              <a:t>Carers</a:t>
            </a:r>
            <a:r>
              <a:rPr lang="en-US" dirty="0"/>
              <a:t> allowance</a:t>
            </a:r>
          </a:p>
          <a:p>
            <a:r>
              <a:rPr lang="en-US" dirty="0"/>
              <a:t>Pocket money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02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74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Even if it's included in your rent, you won't get any Housing Benefit for:</a:t>
            </a:r>
          </a:p>
          <a:p>
            <a:r>
              <a:rPr lang="en-GB" dirty="0"/>
              <a:t>water charges</a:t>
            </a:r>
          </a:p>
          <a:p>
            <a:r>
              <a:rPr lang="en-GB" dirty="0"/>
              <a:t>charges for heating, hot water, lighting, or cooking</a:t>
            </a:r>
          </a:p>
          <a:p>
            <a:r>
              <a:rPr lang="en-GB" dirty="0"/>
              <a:t>payments for food or fuel in board and lodgings or hostels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75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GB" b="1" dirty="0"/>
              <a:t>Benefit Cap – Exemptions</a:t>
            </a:r>
          </a:p>
          <a:p>
            <a:pPr eaLnBrk="1" hangingPunct="1">
              <a:spcBef>
                <a:spcPct val="0"/>
              </a:spcBef>
            </a:pPr>
            <a:endParaRPr lang="en-GB" b="1" dirty="0"/>
          </a:p>
          <a:p>
            <a:pPr eaLnBrk="1" hangingPunct="1">
              <a:spcBef>
                <a:spcPct val="20000"/>
              </a:spcBef>
            </a:pPr>
            <a:r>
              <a:rPr lang="en-GB" dirty="0"/>
              <a:t>The following households will be exempt from the cap: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dirty="0"/>
              <a:t>those entitled to: </a:t>
            </a:r>
          </a:p>
          <a:p>
            <a:pPr marL="628562" lvl="1">
              <a:spcBef>
                <a:spcPct val="20000"/>
              </a:spcBef>
              <a:buFont typeface="Arial" pitchFamily="-84" charset="0"/>
              <a:buChar char="–"/>
            </a:pPr>
            <a:r>
              <a:rPr lang="en-GB" dirty="0"/>
              <a:t>Working Tax Credit</a:t>
            </a:r>
          </a:p>
          <a:p>
            <a:pPr marL="628562" lvl="1">
              <a:spcBef>
                <a:spcPct val="20000"/>
              </a:spcBef>
              <a:buFont typeface="Arial" pitchFamily="-84" charset="0"/>
              <a:buChar char="–"/>
            </a:pPr>
            <a:endParaRPr lang="en-GB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dirty="0"/>
              <a:t>those in receipt of:</a:t>
            </a:r>
          </a:p>
          <a:p>
            <a:pPr marL="628562" lvl="1">
              <a:spcBef>
                <a:spcPct val="20000"/>
              </a:spcBef>
              <a:buFont typeface="Arial" pitchFamily="-84" charset="0"/>
              <a:buChar char="–"/>
            </a:pPr>
            <a:r>
              <a:rPr lang="en-GB" dirty="0"/>
              <a:t>Disability Living Allowance</a:t>
            </a:r>
          </a:p>
          <a:p>
            <a:pPr marL="628562" lvl="1">
              <a:spcBef>
                <a:spcPct val="20000"/>
              </a:spcBef>
              <a:buFont typeface="Arial" pitchFamily="-84" charset="0"/>
              <a:buChar char="–"/>
            </a:pPr>
            <a:r>
              <a:rPr lang="en-GB" dirty="0"/>
              <a:t>Industrial Injuries Benefits</a:t>
            </a:r>
          </a:p>
          <a:p>
            <a:pPr marL="628562" lvl="1">
              <a:spcBef>
                <a:spcPct val="20000"/>
              </a:spcBef>
              <a:buFont typeface="Arial" pitchFamily="-84" charset="0"/>
              <a:buChar char="–"/>
            </a:pPr>
            <a:r>
              <a:rPr lang="en-GB" dirty="0"/>
              <a:t>Personal Independence Payment</a:t>
            </a:r>
          </a:p>
          <a:p>
            <a:pPr marL="628562" lvl="1">
              <a:spcBef>
                <a:spcPct val="20000"/>
              </a:spcBef>
              <a:buFont typeface="Arial" pitchFamily="-84" charset="0"/>
              <a:buChar char="–"/>
            </a:pPr>
            <a:r>
              <a:rPr lang="en-GB" dirty="0"/>
              <a:t>Attendance Allowance</a:t>
            </a:r>
          </a:p>
          <a:p>
            <a:pPr marL="628562" lvl="1">
              <a:spcBef>
                <a:spcPct val="20000"/>
              </a:spcBef>
              <a:buFont typeface="Arial" pitchFamily="-84" charset="0"/>
              <a:buChar char="–"/>
            </a:pPr>
            <a:r>
              <a:rPr lang="en-GB" dirty="0"/>
              <a:t>Employment and Support Allowance, if paid with the support component </a:t>
            </a:r>
          </a:p>
          <a:p>
            <a:pPr marL="628562" lvl="1">
              <a:lnSpc>
                <a:spcPct val="80000"/>
              </a:lnSpc>
              <a:spcBef>
                <a:spcPct val="20000"/>
              </a:spcBef>
              <a:buFont typeface="Arial" pitchFamily="-84" charset="0"/>
              <a:buChar char="–"/>
            </a:pPr>
            <a:r>
              <a:rPr lang="en-GB" dirty="0"/>
              <a:t>Armed Forces Compensation Scheme and before 6 April 2005, the War </a:t>
            </a:r>
          </a:p>
          <a:p>
            <a:pPr marL="628562" lvl="1">
              <a:lnSpc>
                <a:spcPct val="80000"/>
              </a:lnSpc>
              <a:spcBef>
                <a:spcPct val="20000"/>
              </a:spcBef>
            </a:pPr>
            <a:r>
              <a:rPr lang="en-GB" dirty="0"/>
              <a:t>	Widow’s/Widower’s pension and war disablement pension</a:t>
            </a:r>
          </a:p>
          <a:p>
            <a:pPr marL="628562" lvl="1">
              <a:lnSpc>
                <a:spcPct val="80000"/>
              </a:lnSpc>
              <a:spcBef>
                <a:spcPct val="20000"/>
              </a:spcBef>
            </a:pPr>
            <a:endParaRPr lang="en-GB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dirty="0"/>
              <a:t>claimants who have been in employment for 50 weeks out of 52 weeks or more when they claim benefit will be exempt from the cap for up to 39 weeks</a:t>
            </a:r>
          </a:p>
          <a:p>
            <a:pPr eaLnBrk="1" hangingPunct="1">
              <a:spcBef>
                <a:spcPct val="0"/>
              </a:spcBef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954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66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43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12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029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625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147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37">
              <a:defRPr/>
            </a:pPr>
            <a:r>
              <a:rPr lang="en-GB" dirty="0"/>
              <a:t>Benefits will now progressively decrease rather than you being cut off all benefits once you work over 16hrs.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10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Two</a:t>
            </a:r>
            <a:r>
              <a:rPr lang="en-US" baseline="0" dirty="0"/>
              <a:t> key questions to ask the group to observe:</a:t>
            </a:r>
          </a:p>
          <a:p>
            <a:pPr eaLnBrk="1" hangingPunct="1">
              <a:spcBef>
                <a:spcPct val="0"/>
              </a:spcBef>
            </a:pPr>
            <a:endParaRPr lang="en-US" baseline="0" dirty="0"/>
          </a:p>
          <a:p>
            <a:pPr marL="228600" indent="-228600" eaLnBrk="1" hangingPunct="1">
              <a:spcBef>
                <a:spcPct val="0"/>
              </a:spcBef>
              <a:buAutoNum type="arabicParenR"/>
            </a:pPr>
            <a:r>
              <a:rPr lang="en-US" baseline="0" dirty="0"/>
              <a:t>What stereotypes are being portrayed in the video</a:t>
            </a:r>
          </a:p>
          <a:p>
            <a:pPr marL="228600" indent="-228600" eaLnBrk="1" hangingPunct="1">
              <a:spcBef>
                <a:spcPct val="0"/>
              </a:spcBef>
              <a:buAutoNum type="arabicParenR"/>
            </a:pPr>
            <a:r>
              <a:rPr lang="en-US" baseline="0" dirty="0"/>
              <a:t>What do these do to the perception of people on benefits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8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Benefits will now progressively decrease rather than you being cut off all benefits once you work over 16hrs.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50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51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Two</a:t>
            </a:r>
            <a:r>
              <a:rPr lang="en-US" baseline="0" dirty="0"/>
              <a:t> key questions to ask the group to observe:</a:t>
            </a:r>
          </a:p>
          <a:p>
            <a:pPr eaLnBrk="1" hangingPunct="1">
              <a:spcBef>
                <a:spcPct val="0"/>
              </a:spcBef>
            </a:pPr>
            <a:endParaRPr lang="en-US" baseline="0" dirty="0"/>
          </a:p>
          <a:p>
            <a:pPr marL="228600" indent="-228600" eaLnBrk="1" hangingPunct="1">
              <a:spcBef>
                <a:spcPct val="0"/>
              </a:spcBef>
              <a:buAutoNum type="arabicParenR"/>
            </a:pPr>
            <a:r>
              <a:rPr lang="en-US" baseline="0" dirty="0"/>
              <a:t>What stereotypes are being portrayed in the video</a:t>
            </a:r>
          </a:p>
          <a:p>
            <a:pPr marL="228600" indent="-228600" eaLnBrk="1" hangingPunct="1">
              <a:spcBef>
                <a:spcPct val="0"/>
              </a:spcBef>
              <a:buAutoNum type="arabicParenR"/>
            </a:pPr>
            <a:r>
              <a:rPr lang="en-US" baseline="0" dirty="0"/>
              <a:t>What do these do to the perception of people on benefits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80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Based on new NI figures from July 1</a:t>
            </a:r>
            <a:r>
              <a:rPr lang="en-GB" baseline="30000" dirty="0" smtClean="0"/>
              <a:t>st</a:t>
            </a:r>
            <a:r>
              <a:rPr lang="en-GB" dirty="0" smtClean="0"/>
              <a:t> 22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420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Based on new NI figures from July 1</a:t>
            </a:r>
            <a:r>
              <a:rPr lang="en-GB" baseline="30000" dirty="0" smtClean="0"/>
              <a:t>st</a:t>
            </a:r>
            <a:r>
              <a:rPr lang="en-GB" dirty="0" smtClean="0"/>
              <a:t> 22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55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Based on new NI figures from July 1</a:t>
            </a:r>
            <a:r>
              <a:rPr lang="en-GB" baseline="30000" dirty="0" smtClean="0"/>
              <a:t>st</a:t>
            </a:r>
            <a:r>
              <a:rPr lang="en-GB" dirty="0" smtClean="0"/>
              <a:t> 22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76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Based on new NI figures from July 1</a:t>
            </a:r>
            <a:r>
              <a:rPr lang="en-GB" baseline="30000" dirty="0" smtClean="0"/>
              <a:t>st</a:t>
            </a:r>
            <a:r>
              <a:rPr lang="en-GB" dirty="0" smtClean="0"/>
              <a:t> 22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02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Now a pie</a:t>
            </a:r>
            <a:r>
              <a:rPr lang="en-GB" baseline="0" dirty="0" smtClean="0"/>
              <a:t> chart – can be edited every year. This is 20-21 tax year figures (Latest available)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0D235-4831-CE4E-BB20-8F975EF7FD4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0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164803D-EED7-D744-A4AE-D3D53008A1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13426" y="6047051"/>
            <a:ext cx="1524874" cy="88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85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388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AA9A43D-023A-AD4B-A493-4F0B65956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37D3339-C5DB-7D49-954C-69A0ADAB9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99C075-5F32-534C-958D-AA23CA8929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useo 100" panose="02000000000000000000" pitchFamily="50" charset="0"/>
              </a:defRPr>
            </a:lvl1pPr>
          </a:lstStyle>
          <a:p>
            <a:fld id="{C09C8630-1A99-0941-AC6E-4DB82D914051}" type="datetimeFigureOut">
              <a:rPr lang="en-US" smtClean="0"/>
              <a:pPr/>
              <a:t>6/30/2022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E195BF-A6FE-C14E-903A-589D6ABA5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useo 100" panose="02000000000000000000" pitchFamily="50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96DCA0-12ED-D240-A0F0-799A265AD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useo 100" panose="02000000000000000000" pitchFamily="50" charset="0"/>
              </a:defRPr>
            </a:lvl1pPr>
          </a:lstStyle>
          <a:p>
            <a:fld id="{F466EDFA-3FA8-1943-8102-430C5AE84E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16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seo 100" panose="020000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seo 100" panose="020000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seo 100" panose="020000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100" panose="020000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seo 100" panose="020000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chart" Target="../charts/chart1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chart" Target="../charts/char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chart" Target="../charts/chart3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chart" Target="../charts/chart4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chart" Target="../charts/chart5.xml"/><Relationship Id="rId5" Type="http://schemas.openxmlformats.org/officeDocument/2006/relationships/image" Target="../media/image27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30.pn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1.xml"/><Relationship Id="rId6" Type="http://schemas.openxmlformats.org/officeDocument/2006/relationships/image" Target="../media/image33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4.png"/><Relationship Id="rId5" Type="http://schemas.openxmlformats.org/officeDocument/2006/relationships/image" Target="../media/image34.png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24.png"/><Relationship Id="rId4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jp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E671F6-15A6-3D49-B25E-BB94D593D8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2161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8339014-E687-5C43-B84B-601CE8415C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13426" y="6047051"/>
            <a:ext cx="1524874" cy="880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065F30-C8ED-0048-9577-CEE09DAA1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167" y="1686581"/>
            <a:ext cx="5823666" cy="33256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9CAED24-5E37-0F43-AE98-255AA35A7712}"/>
              </a:ext>
            </a:extLst>
          </p:cNvPr>
          <p:cNvSpPr/>
          <p:nvPr/>
        </p:nvSpPr>
        <p:spPr>
          <a:xfrm>
            <a:off x="3561493" y="5108173"/>
            <a:ext cx="5069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D400"/>
                </a:solidFill>
                <a:latin typeface="Monty Stencil Rg" panose="02000503000000020004" pitchFamily="50" charset="0"/>
              </a:rPr>
              <a:t>MAKE MONEY WORK FOR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8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D5324179-4831-4E40-981E-490D0A72E194}"/>
              </a:ext>
            </a:extLst>
          </p:cNvPr>
          <p:cNvGrpSpPr/>
          <p:nvPr/>
        </p:nvGrpSpPr>
        <p:grpSpPr>
          <a:xfrm>
            <a:off x="7045977" y="4665825"/>
            <a:ext cx="1686264" cy="1036692"/>
            <a:chOff x="6704276" y="3444240"/>
            <a:chExt cx="1686264" cy="1036692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8A712D84-691C-DF43-A83D-0CF363A70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00425">
              <a:off x="6704276" y="3454810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Freeform 41">
              <a:extLst>
                <a:ext uri="{FF2B5EF4-FFF2-40B4-BE49-F238E27FC236}">
                  <a16:creationId xmlns="" xmlns:a16="http://schemas.microsoft.com/office/drawing/2014/main" id="{DFC2A61C-F810-9F43-8B1F-A967AAC1180E}"/>
                </a:ext>
              </a:extLst>
            </p:cNvPr>
            <p:cNvSpPr/>
            <p:nvPr/>
          </p:nvSpPr>
          <p:spPr>
            <a:xfrm>
              <a:off x="6709744" y="3444240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FBBA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02CE737-920D-2546-9F67-2EA16F528E49}"/>
              </a:ext>
            </a:extLst>
          </p:cNvPr>
          <p:cNvSpPr/>
          <p:nvPr/>
        </p:nvSpPr>
        <p:spPr>
          <a:xfrm rot="-60000">
            <a:off x="2900897" y="411829"/>
            <a:ext cx="6390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INCOME TAX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3FF0F1C-013B-F740-8CF1-5FDA8D8742FB}"/>
              </a:ext>
            </a:extLst>
          </p:cNvPr>
          <p:cNvSpPr/>
          <p:nvPr/>
        </p:nvSpPr>
        <p:spPr>
          <a:xfrm>
            <a:off x="2325177" y="2358972"/>
            <a:ext cx="2876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  <a:buClr>
                <a:srgbClr val="FBBA00"/>
              </a:buClr>
            </a:pPr>
            <a:r>
              <a:rPr lang="en-US" sz="3200" dirty="0">
                <a:solidFill>
                  <a:schemeClr val="bg1"/>
                </a:solidFill>
                <a:latin typeface="Museo 700" panose="02000000000000000000" pitchFamily="2" charset="77"/>
              </a:rPr>
              <a:t>£150,000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0FD6B09-FD85-5D4C-B70A-3058E1C18FC3}"/>
              </a:ext>
            </a:extLst>
          </p:cNvPr>
          <p:cNvSpPr/>
          <p:nvPr/>
        </p:nvSpPr>
        <p:spPr>
          <a:xfrm>
            <a:off x="1296474" y="3267167"/>
            <a:ext cx="42476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  <a:buClr>
                <a:srgbClr val="FBBA00"/>
              </a:buClr>
            </a:pPr>
            <a:r>
              <a:rPr lang="en-US" sz="3200" dirty="0">
                <a:solidFill>
                  <a:schemeClr val="bg1"/>
                </a:solidFill>
                <a:latin typeface="Museo 700" panose="02000000000000000000" pitchFamily="2" charset="77"/>
              </a:rPr>
              <a:t>£</a:t>
            </a:r>
            <a:r>
              <a:rPr lang="en-US" sz="3200" dirty="0" smtClean="0">
                <a:solidFill>
                  <a:schemeClr val="bg1"/>
                </a:solidFill>
                <a:latin typeface="Museo 700" panose="02000000000000000000" pitchFamily="2" charset="77"/>
              </a:rPr>
              <a:t>50,271 </a:t>
            </a:r>
            <a:r>
              <a:rPr lang="en-US" sz="3200" dirty="0">
                <a:solidFill>
                  <a:schemeClr val="bg1"/>
                </a:solidFill>
                <a:latin typeface="Museo 700" panose="02000000000000000000" pitchFamily="2" charset="77"/>
              </a:rPr>
              <a:t>- £150,000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0B0B327-6586-7347-A215-367F83F44381}"/>
              </a:ext>
            </a:extLst>
          </p:cNvPr>
          <p:cNvSpPr/>
          <p:nvPr/>
        </p:nvSpPr>
        <p:spPr>
          <a:xfrm>
            <a:off x="986230" y="4126382"/>
            <a:ext cx="4263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  <a:buClr>
                <a:srgbClr val="FBBA00"/>
              </a:buClr>
            </a:pPr>
            <a:r>
              <a:rPr lang="en-US" sz="3200" dirty="0">
                <a:solidFill>
                  <a:schemeClr val="bg1"/>
                </a:solidFill>
                <a:latin typeface="Museo 700" panose="02000000000000000000" pitchFamily="2" charset="77"/>
              </a:rPr>
              <a:t>£</a:t>
            </a:r>
            <a:r>
              <a:rPr lang="en-US" sz="3200" dirty="0" smtClean="0">
                <a:solidFill>
                  <a:schemeClr val="bg1"/>
                </a:solidFill>
                <a:latin typeface="Museo 700" panose="02000000000000000000" pitchFamily="2" charset="77"/>
              </a:rPr>
              <a:t>12,571 </a:t>
            </a:r>
            <a:r>
              <a:rPr lang="en-US" sz="3200" dirty="0">
                <a:solidFill>
                  <a:schemeClr val="bg1"/>
                </a:solidFill>
                <a:latin typeface="Museo 700" panose="02000000000000000000" pitchFamily="2" charset="77"/>
              </a:rPr>
              <a:t>- £</a:t>
            </a:r>
            <a:r>
              <a:rPr lang="en-US" sz="3200" dirty="0" smtClean="0">
                <a:solidFill>
                  <a:schemeClr val="bg1"/>
                </a:solidFill>
                <a:latin typeface="Museo 700" panose="02000000000000000000" pitchFamily="2" charset="77"/>
              </a:rPr>
              <a:t>50,270</a:t>
            </a:r>
            <a:endParaRPr lang="en-US" sz="3200" dirty="0">
              <a:solidFill>
                <a:schemeClr val="bg1"/>
              </a:solidFill>
              <a:latin typeface="Museo 700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EFCD7A7-4E2D-EA4F-9041-502C59A92437}"/>
              </a:ext>
            </a:extLst>
          </p:cNvPr>
          <p:cNvSpPr/>
          <p:nvPr/>
        </p:nvSpPr>
        <p:spPr>
          <a:xfrm>
            <a:off x="1835317" y="5001917"/>
            <a:ext cx="3708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  <a:buClr>
                <a:srgbClr val="FBBA00"/>
              </a:buClr>
            </a:pPr>
            <a:r>
              <a:rPr lang="en-US" sz="3200" dirty="0">
                <a:solidFill>
                  <a:schemeClr val="bg1"/>
                </a:solidFill>
                <a:latin typeface="Museo 700" panose="02000000000000000000" pitchFamily="2" charset="77"/>
              </a:rPr>
              <a:t>&lt; £</a:t>
            </a:r>
            <a:r>
              <a:rPr lang="en-US" sz="3200" dirty="0" smtClean="0">
                <a:solidFill>
                  <a:schemeClr val="bg1"/>
                </a:solidFill>
                <a:latin typeface="Museo 700" panose="02000000000000000000" pitchFamily="2" charset="77"/>
              </a:rPr>
              <a:t>12,570</a:t>
            </a:r>
            <a:endParaRPr lang="en-US" sz="3200" dirty="0">
              <a:solidFill>
                <a:schemeClr val="bg1"/>
              </a:solidFill>
              <a:latin typeface="Museo 700" panose="02000000000000000000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D93DF2C-8507-F04C-BD15-9D760A61260C}"/>
              </a:ext>
            </a:extLst>
          </p:cNvPr>
          <p:cNvSpPr/>
          <p:nvPr/>
        </p:nvSpPr>
        <p:spPr>
          <a:xfrm>
            <a:off x="2815032" y="5496336"/>
            <a:ext cx="2729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800"/>
              </a:spcAft>
              <a:buClr>
                <a:srgbClr val="FBBA00"/>
              </a:buClr>
            </a:pPr>
            <a:r>
              <a:rPr lang="en-US" sz="2000" dirty="0">
                <a:solidFill>
                  <a:schemeClr val="bg1"/>
                </a:solidFill>
                <a:latin typeface="Museo 700" panose="02000000000000000000" pitchFamily="2" charset="77"/>
              </a:rPr>
              <a:t>Tax free allowance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C1CFBF8-F868-054F-8B17-14A9D34EE708}"/>
              </a:ext>
            </a:extLst>
          </p:cNvPr>
          <p:cNvSpPr/>
          <p:nvPr/>
        </p:nvSpPr>
        <p:spPr>
          <a:xfrm>
            <a:off x="9004338" y="2358972"/>
            <a:ext cx="1304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Clr>
                <a:srgbClr val="FBBA00"/>
              </a:buClr>
            </a:pPr>
            <a:r>
              <a:rPr lang="en-US" sz="3200" dirty="0">
                <a:solidFill>
                  <a:srgbClr val="E50069"/>
                </a:solidFill>
                <a:latin typeface="Museo 700" panose="02000000000000000000" pitchFamily="2" charset="77"/>
              </a:rPr>
              <a:t>45%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A291BF3F-BA64-554A-A512-25CABB65D63C}"/>
              </a:ext>
            </a:extLst>
          </p:cNvPr>
          <p:cNvSpPr/>
          <p:nvPr/>
        </p:nvSpPr>
        <p:spPr>
          <a:xfrm>
            <a:off x="9004338" y="3267167"/>
            <a:ext cx="1304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Clr>
                <a:srgbClr val="FBBA00"/>
              </a:buClr>
            </a:pPr>
            <a:r>
              <a:rPr lang="en-US" sz="3200" dirty="0">
                <a:solidFill>
                  <a:srgbClr val="15BBE8"/>
                </a:solidFill>
                <a:latin typeface="Museo 700" panose="02000000000000000000" pitchFamily="2" charset="77"/>
              </a:rPr>
              <a:t>40%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644F5E7-4C86-5E40-B891-8092442BD2CD}"/>
              </a:ext>
            </a:extLst>
          </p:cNvPr>
          <p:cNvSpPr/>
          <p:nvPr/>
        </p:nvSpPr>
        <p:spPr>
          <a:xfrm>
            <a:off x="9004338" y="4126382"/>
            <a:ext cx="1304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Clr>
                <a:srgbClr val="FBBA00"/>
              </a:buClr>
            </a:pPr>
            <a:r>
              <a:rPr lang="en-US" sz="3200" dirty="0">
                <a:solidFill>
                  <a:srgbClr val="3AD530"/>
                </a:solidFill>
                <a:latin typeface="Museo 700" panose="02000000000000000000" pitchFamily="2" charset="77"/>
              </a:rPr>
              <a:t>20%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EE553F45-4B99-2E4A-A8D8-A0654EB877EF}"/>
              </a:ext>
            </a:extLst>
          </p:cNvPr>
          <p:cNvSpPr/>
          <p:nvPr/>
        </p:nvSpPr>
        <p:spPr>
          <a:xfrm>
            <a:off x="9004338" y="5001917"/>
            <a:ext cx="1304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Clr>
                <a:srgbClr val="FBBA00"/>
              </a:buClr>
            </a:pPr>
            <a:r>
              <a:rPr lang="en-US" sz="3200" dirty="0">
                <a:solidFill>
                  <a:srgbClr val="FBBA00"/>
                </a:solidFill>
                <a:latin typeface="Museo 700" panose="02000000000000000000" pitchFamily="2" charset="77"/>
              </a:rPr>
              <a:t>0%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C5D3D1A7-65F4-E147-A5A6-C22246C28728}"/>
              </a:ext>
            </a:extLst>
          </p:cNvPr>
          <p:cNvCxnSpPr>
            <a:cxnSpLocks/>
          </p:cNvCxnSpPr>
          <p:nvPr/>
        </p:nvCxnSpPr>
        <p:spPr>
          <a:xfrm flipH="1">
            <a:off x="5642107" y="5288216"/>
            <a:ext cx="130629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079AB992-E3BE-E74A-B797-1735A7E35A6F}"/>
              </a:ext>
            </a:extLst>
          </p:cNvPr>
          <p:cNvCxnSpPr>
            <a:cxnSpLocks/>
          </p:cNvCxnSpPr>
          <p:nvPr/>
        </p:nvCxnSpPr>
        <p:spPr>
          <a:xfrm flipH="1">
            <a:off x="5299202" y="4401513"/>
            <a:ext cx="130629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9E87B3F2-6BD8-7345-AE33-F964F98E35BC}"/>
              </a:ext>
            </a:extLst>
          </p:cNvPr>
          <p:cNvCxnSpPr>
            <a:cxnSpLocks/>
          </p:cNvCxnSpPr>
          <p:nvPr/>
        </p:nvCxnSpPr>
        <p:spPr>
          <a:xfrm flipH="1">
            <a:off x="5569354" y="3547856"/>
            <a:ext cx="130629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DA37515-B75B-BF42-A73B-55D82C1169F4}"/>
              </a:ext>
            </a:extLst>
          </p:cNvPr>
          <p:cNvCxnSpPr>
            <a:cxnSpLocks/>
          </p:cNvCxnSpPr>
          <p:nvPr/>
        </p:nvCxnSpPr>
        <p:spPr>
          <a:xfrm flipH="1">
            <a:off x="5242779" y="2654048"/>
            <a:ext cx="130629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90D2FDDD-AE94-9C46-A059-D4CCEBC128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15" t="8810" r="4279" b="16019"/>
          <a:stretch/>
        </p:blipFill>
        <p:spPr>
          <a:xfrm>
            <a:off x="2945294" y="-1239078"/>
            <a:ext cx="4403035" cy="72555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AA936A62-27F7-C34A-B906-C77AF11CC55A}"/>
              </a:ext>
            </a:extLst>
          </p:cNvPr>
          <p:cNvGrpSpPr/>
          <p:nvPr/>
        </p:nvGrpSpPr>
        <p:grpSpPr>
          <a:xfrm>
            <a:off x="6767681" y="4198639"/>
            <a:ext cx="1686264" cy="1036692"/>
            <a:chOff x="-2018506" y="408517"/>
            <a:chExt cx="1686264" cy="1036692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BC1C35E7-16DB-244D-8209-728C8CEAC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00425">
              <a:off x="-2018506" y="415234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Freeform 47">
              <a:extLst>
                <a:ext uri="{FF2B5EF4-FFF2-40B4-BE49-F238E27FC236}">
                  <a16:creationId xmlns="" xmlns:a16="http://schemas.microsoft.com/office/drawing/2014/main" id="{9E6C05DD-747A-A440-B0D4-3DF457D0E4EF}"/>
                </a:ext>
              </a:extLst>
            </p:cNvPr>
            <p:cNvSpPr/>
            <p:nvPr/>
          </p:nvSpPr>
          <p:spPr>
            <a:xfrm>
              <a:off x="-2013512" y="408517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3AD53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ACB907CC-D64C-3745-ADE2-29761E6E8E4D}"/>
              </a:ext>
            </a:extLst>
          </p:cNvPr>
          <p:cNvGrpSpPr/>
          <p:nvPr/>
        </p:nvGrpSpPr>
        <p:grpSpPr>
          <a:xfrm>
            <a:off x="6701421" y="3861048"/>
            <a:ext cx="1686264" cy="1036692"/>
            <a:chOff x="-2018506" y="408517"/>
            <a:chExt cx="1686264" cy="1036692"/>
          </a:xfrm>
        </p:grpSpPr>
        <p:pic>
          <p:nvPicPr>
            <p:cNvPr id="50" name="Picture 49">
              <a:extLst>
                <a:ext uri="{FF2B5EF4-FFF2-40B4-BE49-F238E27FC236}">
                  <a16:creationId xmlns="" xmlns:a16="http://schemas.microsoft.com/office/drawing/2014/main" id="{04BDBA38-8B25-114C-9345-7BCCED0C1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00425">
              <a:off x="-2018506" y="415234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Freeform 50">
              <a:extLst>
                <a:ext uri="{FF2B5EF4-FFF2-40B4-BE49-F238E27FC236}">
                  <a16:creationId xmlns="" xmlns:a16="http://schemas.microsoft.com/office/drawing/2014/main" id="{1D493F04-B1D8-5444-B1DF-D93D43F36A8D}"/>
                </a:ext>
              </a:extLst>
            </p:cNvPr>
            <p:cNvSpPr/>
            <p:nvPr/>
          </p:nvSpPr>
          <p:spPr>
            <a:xfrm>
              <a:off x="-2013512" y="408517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3AD53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2FED1F40-4B6B-874A-9D99-F35551779314}"/>
              </a:ext>
            </a:extLst>
          </p:cNvPr>
          <p:cNvGrpSpPr/>
          <p:nvPr/>
        </p:nvGrpSpPr>
        <p:grpSpPr>
          <a:xfrm>
            <a:off x="7006222" y="3464317"/>
            <a:ext cx="1686264" cy="1043228"/>
            <a:chOff x="-2018506" y="1622265"/>
            <a:chExt cx="1686264" cy="1043228"/>
          </a:xfrm>
        </p:grpSpPr>
        <p:pic>
          <p:nvPicPr>
            <p:cNvPr id="59" name="Picture 58">
              <a:extLst>
                <a:ext uri="{FF2B5EF4-FFF2-40B4-BE49-F238E27FC236}">
                  <a16:creationId xmlns="" xmlns:a16="http://schemas.microsoft.com/office/drawing/2014/main" id="{3E197E57-39E7-434B-88C8-EA6C59BD1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00425">
              <a:off x="-2018506" y="1622265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eform 59">
              <a:extLst>
                <a:ext uri="{FF2B5EF4-FFF2-40B4-BE49-F238E27FC236}">
                  <a16:creationId xmlns="" xmlns:a16="http://schemas.microsoft.com/office/drawing/2014/main" id="{6EA87859-B7FC-B94E-AFB0-F5FAA7FD47C3}"/>
                </a:ext>
              </a:extLst>
            </p:cNvPr>
            <p:cNvSpPr/>
            <p:nvPr/>
          </p:nvSpPr>
          <p:spPr>
            <a:xfrm>
              <a:off x="-2013512" y="1628801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15BBE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BD4A46F7-B582-B048-880A-F92AA9A92CF8}"/>
              </a:ext>
            </a:extLst>
          </p:cNvPr>
          <p:cNvGrpSpPr/>
          <p:nvPr/>
        </p:nvGrpSpPr>
        <p:grpSpPr>
          <a:xfrm>
            <a:off x="7072482" y="3114464"/>
            <a:ext cx="1686264" cy="1043228"/>
            <a:chOff x="-2018506" y="1622265"/>
            <a:chExt cx="1686264" cy="1043228"/>
          </a:xfrm>
        </p:grpSpPr>
        <p:pic>
          <p:nvPicPr>
            <p:cNvPr id="62" name="Picture 61">
              <a:extLst>
                <a:ext uri="{FF2B5EF4-FFF2-40B4-BE49-F238E27FC236}">
                  <a16:creationId xmlns="" xmlns:a16="http://schemas.microsoft.com/office/drawing/2014/main" id="{AC3F1581-35D7-B741-AD84-D97820C6F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00425">
              <a:off x="-2018506" y="1622265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Freeform 62">
              <a:extLst>
                <a:ext uri="{FF2B5EF4-FFF2-40B4-BE49-F238E27FC236}">
                  <a16:creationId xmlns="" xmlns:a16="http://schemas.microsoft.com/office/drawing/2014/main" id="{4E16D908-0D51-ED47-B53B-1AA4D9FF3FA3}"/>
                </a:ext>
              </a:extLst>
            </p:cNvPr>
            <p:cNvSpPr/>
            <p:nvPr/>
          </p:nvSpPr>
          <p:spPr>
            <a:xfrm>
              <a:off x="-2013512" y="1628801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15BBE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00D53424-A4A5-EC4B-ACB3-9687EAC8CEBC}"/>
              </a:ext>
            </a:extLst>
          </p:cNvPr>
          <p:cNvGrpSpPr/>
          <p:nvPr/>
        </p:nvGrpSpPr>
        <p:grpSpPr>
          <a:xfrm>
            <a:off x="7032726" y="2708920"/>
            <a:ext cx="1686264" cy="1043228"/>
            <a:chOff x="-2018506" y="1622265"/>
            <a:chExt cx="1686264" cy="1043228"/>
          </a:xfrm>
        </p:grpSpPr>
        <p:pic>
          <p:nvPicPr>
            <p:cNvPr id="65" name="Picture 64">
              <a:extLst>
                <a:ext uri="{FF2B5EF4-FFF2-40B4-BE49-F238E27FC236}">
                  <a16:creationId xmlns="" xmlns:a16="http://schemas.microsoft.com/office/drawing/2014/main" id="{96BEA3BD-1837-A844-85FD-BA6FFDD5E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00425">
              <a:off x="-2018506" y="1622265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Freeform 65">
              <a:extLst>
                <a:ext uri="{FF2B5EF4-FFF2-40B4-BE49-F238E27FC236}">
                  <a16:creationId xmlns="" xmlns:a16="http://schemas.microsoft.com/office/drawing/2014/main" id="{8CCA5274-E160-DD4A-BB3D-258F6E3D86A6}"/>
                </a:ext>
              </a:extLst>
            </p:cNvPr>
            <p:cNvSpPr/>
            <p:nvPr/>
          </p:nvSpPr>
          <p:spPr>
            <a:xfrm>
              <a:off x="-2013512" y="1628801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15BBE8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69FC3B1B-9930-4249-B18A-E7F1E3354336}"/>
              </a:ext>
            </a:extLst>
          </p:cNvPr>
          <p:cNvGrpSpPr/>
          <p:nvPr/>
        </p:nvGrpSpPr>
        <p:grpSpPr>
          <a:xfrm>
            <a:off x="6741177" y="2502633"/>
            <a:ext cx="1686264" cy="1036692"/>
            <a:chOff x="-2018506" y="2754424"/>
            <a:chExt cx="1686264" cy="1036692"/>
          </a:xfrm>
        </p:grpSpPr>
        <p:pic>
          <p:nvPicPr>
            <p:cNvPr id="77" name="Picture 76">
              <a:extLst>
                <a:ext uri="{FF2B5EF4-FFF2-40B4-BE49-F238E27FC236}">
                  <a16:creationId xmlns="" xmlns:a16="http://schemas.microsoft.com/office/drawing/2014/main" id="{742374DD-7BCB-9B43-B328-A7077E8CC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00425">
              <a:off x="-2018506" y="2761140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8" name="Freeform 77">
              <a:extLst>
                <a:ext uri="{FF2B5EF4-FFF2-40B4-BE49-F238E27FC236}">
                  <a16:creationId xmlns="" xmlns:a16="http://schemas.microsoft.com/office/drawing/2014/main" id="{3AC3E79D-E592-5645-834E-45854DB895B1}"/>
                </a:ext>
              </a:extLst>
            </p:cNvPr>
            <p:cNvSpPr/>
            <p:nvPr/>
          </p:nvSpPr>
          <p:spPr>
            <a:xfrm>
              <a:off x="-2013512" y="2754424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E5006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B902A649-5FBF-6A46-95FA-0095F3B917AC}"/>
              </a:ext>
            </a:extLst>
          </p:cNvPr>
          <p:cNvGrpSpPr/>
          <p:nvPr/>
        </p:nvGrpSpPr>
        <p:grpSpPr>
          <a:xfrm>
            <a:off x="6794185" y="2146108"/>
            <a:ext cx="1686264" cy="1036692"/>
            <a:chOff x="-2018506" y="2754424"/>
            <a:chExt cx="1686264" cy="1036692"/>
          </a:xfrm>
        </p:grpSpPr>
        <p:pic>
          <p:nvPicPr>
            <p:cNvPr id="80" name="Picture 79">
              <a:extLst>
                <a:ext uri="{FF2B5EF4-FFF2-40B4-BE49-F238E27FC236}">
                  <a16:creationId xmlns="" xmlns:a16="http://schemas.microsoft.com/office/drawing/2014/main" id="{21BCAE6D-23F6-CC43-BA64-0A22886FE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00425">
              <a:off x="-2018506" y="2761140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1" name="Freeform 80">
              <a:extLst>
                <a:ext uri="{FF2B5EF4-FFF2-40B4-BE49-F238E27FC236}">
                  <a16:creationId xmlns="" xmlns:a16="http://schemas.microsoft.com/office/drawing/2014/main" id="{C5B8CFC6-EA2C-D947-8B52-99BE6744876D}"/>
                </a:ext>
              </a:extLst>
            </p:cNvPr>
            <p:cNvSpPr/>
            <p:nvPr/>
          </p:nvSpPr>
          <p:spPr>
            <a:xfrm>
              <a:off x="-2013512" y="2754424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E5006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0B33E6D3-3858-9945-BA41-A260B0064FCA}"/>
              </a:ext>
            </a:extLst>
          </p:cNvPr>
          <p:cNvGrpSpPr/>
          <p:nvPr/>
        </p:nvGrpSpPr>
        <p:grpSpPr>
          <a:xfrm>
            <a:off x="6674917" y="1778564"/>
            <a:ext cx="1686264" cy="1036692"/>
            <a:chOff x="-2018506" y="2754424"/>
            <a:chExt cx="1686264" cy="1036692"/>
          </a:xfrm>
        </p:grpSpPr>
        <p:pic>
          <p:nvPicPr>
            <p:cNvPr id="83" name="Picture 82">
              <a:extLst>
                <a:ext uri="{FF2B5EF4-FFF2-40B4-BE49-F238E27FC236}">
                  <a16:creationId xmlns="" xmlns:a16="http://schemas.microsoft.com/office/drawing/2014/main" id="{C3228192-6F62-E14C-9D8D-D458EF65A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00425">
              <a:off x="-2018506" y="2761140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4" name="Freeform 83">
              <a:extLst>
                <a:ext uri="{FF2B5EF4-FFF2-40B4-BE49-F238E27FC236}">
                  <a16:creationId xmlns="" xmlns:a16="http://schemas.microsoft.com/office/drawing/2014/main" id="{40DD8A36-D872-6E4F-B491-51ECFF60FAA6}"/>
                </a:ext>
              </a:extLst>
            </p:cNvPr>
            <p:cNvSpPr/>
            <p:nvPr/>
          </p:nvSpPr>
          <p:spPr>
            <a:xfrm>
              <a:off x="-2013512" y="2754424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E5006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="" xmlns:a16="http://schemas.microsoft.com/office/drawing/2014/main" id="{1AA2913A-5E9B-A045-A956-3BFBAC87DB7E}"/>
              </a:ext>
            </a:extLst>
          </p:cNvPr>
          <p:cNvGrpSpPr/>
          <p:nvPr/>
        </p:nvGrpSpPr>
        <p:grpSpPr>
          <a:xfrm>
            <a:off x="6780933" y="1477280"/>
            <a:ext cx="1686264" cy="1036692"/>
            <a:chOff x="-2018506" y="2754424"/>
            <a:chExt cx="1686264" cy="1036692"/>
          </a:xfrm>
        </p:grpSpPr>
        <p:pic>
          <p:nvPicPr>
            <p:cNvPr id="86" name="Picture 85">
              <a:extLst>
                <a:ext uri="{FF2B5EF4-FFF2-40B4-BE49-F238E27FC236}">
                  <a16:creationId xmlns="" xmlns:a16="http://schemas.microsoft.com/office/drawing/2014/main" id="{74BAE020-26B3-CB42-9949-DEACEFE7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400425">
              <a:off x="-2018506" y="2761140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7" name="Freeform 86">
              <a:extLst>
                <a:ext uri="{FF2B5EF4-FFF2-40B4-BE49-F238E27FC236}">
                  <a16:creationId xmlns="" xmlns:a16="http://schemas.microsoft.com/office/drawing/2014/main" id="{0DFF8B4B-16DF-BA4D-BA46-DD261D5763C5}"/>
                </a:ext>
              </a:extLst>
            </p:cNvPr>
            <p:cNvSpPr/>
            <p:nvPr/>
          </p:nvSpPr>
          <p:spPr>
            <a:xfrm>
              <a:off x="-2013512" y="2754424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E5006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662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0B09F8C-5EA6-CF43-A2C2-FB3631314270}"/>
              </a:ext>
            </a:extLst>
          </p:cNvPr>
          <p:cNvSpPr/>
          <p:nvPr/>
        </p:nvSpPr>
        <p:spPr>
          <a:xfrm rot="21540000">
            <a:off x="3692920" y="858573"/>
            <a:ext cx="4806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Monty Stencil Rg" panose="02000503000000020004" pitchFamily="50" charset="0"/>
              </a:rPr>
              <a:t>£15,000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A3137EA-2C72-D240-8A24-8136F2127522}"/>
              </a:ext>
            </a:extLst>
          </p:cNvPr>
          <p:cNvSpPr/>
          <p:nvPr/>
        </p:nvSpPr>
        <p:spPr>
          <a:xfrm rot="21313893">
            <a:off x="3695554" y="588706"/>
            <a:ext cx="2243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000" b="1" dirty="0">
                <a:solidFill>
                  <a:srgbClr val="FBBA00"/>
                </a:solidFill>
                <a:latin typeface="Museo 700" panose="02000000000000000000" pitchFamily="2" charset="77"/>
              </a:rPr>
              <a:t>Salary of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9E7FE94-21E4-A14C-9F85-6099437C7244}"/>
              </a:ext>
            </a:extLst>
          </p:cNvPr>
          <p:cNvSpPr/>
          <p:nvPr/>
        </p:nvSpPr>
        <p:spPr>
          <a:xfrm>
            <a:off x="717819" y="5661403"/>
            <a:ext cx="2923453" cy="879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BBA00"/>
              </a:buClr>
            </a:pPr>
            <a:r>
              <a:rPr lang="en-US" b="1" dirty="0">
                <a:solidFill>
                  <a:prstClr val="white"/>
                </a:solidFill>
                <a:latin typeface="Museo 700" panose="02000000000000000000" pitchFamily="2" charset="77"/>
              </a:rPr>
              <a:t>Annual Net Pay</a:t>
            </a:r>
          </a:p>
          <a:p>
            <a:pPr>
              <a:lnSpc>
                <a:spcPct val="150000"/>
              </a:lnSpc>
              <a:buClr>
                <a:srgbClr val="FBBA00"/>
              </a:buClr>
            </a:pPr>
            <a:r>
              <a:rPr lang="en-US" b="1" dirty="0">
                <a:solidFill>
                  <a:prstClr val="white"/>
                </a:solidFill>
                <a:latin typeface="Museo 700" panose="02000000000000000000" pitchFamily="2" charset="77"/>
              </a:rPr>
              <a:t>Annual Tax &amp; NIC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06378B6A-C008-0E43-979F-6E5AD59CF0E9}"/>
              </a:ext>
            </a:extLst>
          </p:cNvPr>
          <p:cNvSpPr/>
          <p:nvPr/>
        </p:nvSpPr>
        <p:spPr>
          <a:xfrm>
            <a:off x="408216" y="5845628"/>
            <a:ext cx="228600" cy="228600"/>
          </a:xfrm>
          <a:prstGeom prst="roundRect">
            <a:avLst/>
          </a:prstGeom>
          <a:solidFill>
            <a:srgbClr val="FB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useo 100" panose="02000000000000000000" pitchFamily="50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17999298-41DB-2246-A935-8AB1839F9B6C}"/>
              </a:ext>
            </a:extLst>
          </p:cNvPr>
          <p:cNvSpPr/>
          <p:nvPr/>
        </p:nvSpPr>
        <p:spPr>
          <a:xfrm>
            <a:off x="408216" y="6233251"/>
            <a:ext cx="228600" cy="228600"/>
          </a:xfrm>
          <a:prstGeom prst="roundRect">
            <a:avLst/>
          </a:prstGeom>
          <a:solidFill>
            <a:srgbClr val="15B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useo 100" panose="02000000000000000000" pitchFamily="50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1B9B9119-FE16-CD4B-945F-47ADF865A2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3331196"/>
              </p:ext>
            </p:extLst>
          </p:nvPr>
        </p:nvGraphicFramePr>
        <p:xfrm>
          <a:off x="3117299" y="1894116"/>
          <a:ext cx="5957402" cy="4505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C2E06A5-D4E9-3644-B60B-3866B6C7EEBF}"/>
              </a:ext>
            </a:extLst>
          </p:cNvPr>
          <p:cNvSpPr/>
          <p:nvPr/>
        </p:nvSpPr>
        <p:spPr>
          <a:xfrm>
            <a:off x="743463" y="2645835"/>
            <a:ext cx="2718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prstClr val="white"/>
                </a:solidFill>
                <a:latin typeface="Monty Stencil Rg" panose="02000503000000020004" pitchFamily="50" charset="0"/>
              </a:rPr>
              <a:t>£807.98</a:t>
            </a:r>
            <a:endParaRPr lang="en-US" sz="3200" b="1" dirty="0">
              <a:solidFill>
                <a:prstClr val="white"/>
              </a:solidFill>
              <a:latin typeface="Monty Stencil Rg" panose="02000503000000020004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C0153EA-990C-E048-8EFB-2FEB025D43E8}"/>
              </a:ext>
            </a:extLst>
          </p:cNvPr>
          <p:cNvSpPr/>
          <p:nvPr/>
        </p:nvSpPr>
        <p:spPr>
          <a:xfrm>
            <a:off x="8700058" y="3916727"/>
            <a:ext cx="2778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prstClr val="white"/>
                </a:solidFill>
                <a:latin typeface="Monty Stencil Rg" panose="02000503000000020004" pitchFamily="50" charset="0"/>
              </a:rPr>
              <a:t>£14192.02</a:t>
            </a:r>
            <a:endParaRPr lang="en-US" sz="3200" b="1" dirty="0">
              <a:solidFill>
                <a:prstClr val="white"/>
              </a:solidFill>
              <a:latin typeface="Monty Stencil Rg" panose="02000503000000020004" pitchFamily="50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8A383DB1-933B-E047-8BBA-1B3159767DCA}"/>
              </a:ext>
            </a:extLst>
          </p:cNvPr>
          <p:cNvCxnSpPr>
            <a:cxnSpLocks/>
          </p:cNvCxnSpPr>
          <p:nvPr/>
        </p:nvCxnSpPr>
        <p:spPr>
          <a:xfrm flipH="1">
            <a:off x="7242442" y="4172605"/>
            <a:ext cx="130629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2ED3B22-7FE8-6246-B18F-A6C37C29D647}"/>
              </a:ext>
            </a:extLst>
          </p:cNvPr>
          <p:cNvCxnSpPr>
            <a:cxnSpLocks/>
          </p:cNvCxnSpPr>
          <p:nvPr/>
        </p:nvCxnSpPr>
        <p:spPr>
          <a:xfrm flipH="1">
            <a:off x="3503712" y="2924944"/>
            <a:ext cx="130629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530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Graphic spid="8" grpId="0">
        <p:bldAsOne/>
      </p:bldGraphic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>
            <a:extLst>
              <a:ext uri="{FF2B5EF4-FFF2-40B4-BE49-F238E27FC236}">
                <a16:creationId xmlns="" xmlns:a16="http://schemas.microsoft.com/office/drawing/2014/main" id="{EB1E9E11-35DE-C947-9013-8603E4806B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0904185"/>
              </p:ext>
            </p:extLst>
          </p:nvPr>
        </p:nvGraphicFramePr>
        <p:xfrm>
          <a:off x="3503687" y="1877786"/>
          <a:ext cx="5184626" cy="4523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39ADD36-223A-2543-9D5E-92085B8736AE}"/>
              </a:ext>
            </a:extLst>
          </p:cNvPr>
          <p:cNvSpPr/>
          <p:nvPr/>
        </p:nvSpPr>
        <p:spPr>
          <a:xfrm rot="21540000">
            <a:off x="3692920" y="858573"/>
            <a:ext cx="4806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Monty Stencil Rg" panose="02000503000000020004" pitchFamily="50" charset="0"/>
              </a:rPr>
              <a:t>£26,000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219CADF-21B5-7947-AF55-1015DD16C2DC}"/>
              </a:ext>
            </a:extLst>
          </p:cNvPr>
          <p:cNvSpPr/>
          <p:nvPr/>
        </p:nvSpPr>
        <p:spPr>
          <a:xfrm rot="21313893">
            <a:off x="3695554" y="588706"/>
            <a:ext cx="2243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000" b="1" dirty="0">
                <a:solidFill>
                  <a:srgbClr val="FBBA00"/>
                </a:solidFill>
                <a:latin typeface="Museo 700" panose="02000000000000000000" pitchFamily="2" charset="77"/>
              </a:rPr>
              <a:t>Salary of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45F32E7-F564-F443-8527-242350440EFD}"/>
              </a:ext>
            </a:extLst>
          </p:cNvPr>
          <p:cNvSpPr/>
          <p:nvPr/>
        </p:nvSpPr>
        <p:spPr>
          <a:xfrm>
            <a:off x="743458" y="2645835"/>
            <a:ext cx="2718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prstClr val="white"/>
                </a:solidFill>
                <a:latin typeface="Monty Stencil Rg" panose="02000503000000020004" pitchFamily="50" charset="0"/>
              </a:rPr>
              <a:t>£4,465.48</a:t>
            </a:r>
            <a:endParaRPr lang="en-US" sz="3200" b="1" dirty="0">
              <a:solidFill>
                <a:prstClr val="white"/>
              </a:solidFill>
              <a:latin typeface="Monty Stencil Rg" panose="02000503000000020004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EEC8B4E-898E-F846-9864-05EF92FDC9BB}"/>
              </a:ext>
            </a:extLst>
          </p:cNvPr>
          <p:cNvSpPr/>
          <p:nvPr/>
        </p:nvSpPr>
        <p:spPr>
          <a:xfrm>
            <a:off x="8700058" y="3916727"/>
            <a:ext cx="27789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Monty Stencil Rg" panose="02000503000000020004" pitchFamily="50" charset="0"/>
              </a:rPr>
              <a:t>£</a:t>
            </a:r>
            <a:r>
              <a:rPr lang="en-US" sz="3200" b="1" dirty="0" smtClean="0">
                <a:solidFill>
                  <a:prstClr val="white"/>
                </a:solidFill>
                <a:latin typeface="Monty Stencil Rg" panose="02000503000000020004" pitchFamily="50" charset="0"/>
              </a:rPr>
              <a:t>21,534.52</a:t>
            </a:r>
          </a:p>
          <a:p>
            <a:endParaRPr lang="en-US" sz="3200" b="1" dirty="0">
              <a:solidFill>
                <a:prstClr val="white"/>
              </a:solidFill>
              <a:latin typeface="Monty Stencil Rg" panose="02000503000000020004" pitchFamily="50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8D8F740A-73D6-154F-80D2-AA1D928102A8}"/>
              </a:ext>
            </a:extLst>
          </p:cNvPr>
          <p:cNvCxnSpPr>
            <a:cxnSpLocks/>
          </p:cNvCxnSpPr>
          <p:nvPr/>
        </p:nvCxnSpPr>
        <p:spPr>
          <a:xfrm flipH="1">
            <a:off x="7242442" y="4172605"/>
            <a:ext cx="130629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8B46997F-D772-354B-9CE4-FAF3363526E8}"/>
              </a:ext>
            </a:extLst>
          </p:cNvPr>
          <p:cNvCxnSpPr>
            <a:cxnSpLocks/>
          </p:cNvCxnSpPr>
          <p:nvPr/>
        </p:nvCxnSpPr>
        <p:spPr>
          <a:xfrm flipH="1">
            <a:off x="3503712" y="2924944"/>
            <a:ext cx="130629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9E7FE94-21E4-A14C-9F85-6099437C7244}"/>
              </a:ext>
            </a:extLst>
          </p:cNvPr>
          <p:cNvSpPr/>
          <p:nvPr/>
        </p:nvSpPr>
        <p:spPr>
          <a:xfrm>
            <a:off x="717819" y="5661403"/>
            <a:ext cx="2923453" cy="879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BBA00"/>
              </a:buClr>
            </a:pPr>
            <a:r>
              <a:rPr lang="en-US" b="1" dirty="0">
                <a:solidFill>
                  <a:prstClr val="white"/>
                </a:solidFill>
                <a:latin typeface="Museo 700" panose="02000000000000000000" pitchFamily="2" charset="77"/>
              </a:rPr>
              <a:t>Annual Net Pay</a:t>
            </a:r>
          </a:p>
          <a:p>
            <a:pPr>
              <a:lnSpc>
                <a:spcPct val="150000"/>
              </a:lnSpc>
              <a:buClr>
                <a:srgbClr val="FBBA00"/>
              </a:buClr>
            </a:pPr>
            <a:r>
              <a:rPr lang="en-US" b="1" dirty="0">
                <a:solidFill>
                  <a:prstClr val="white"/>
                </a:solidFill>
                <a:latin typeface="Museo 700" panose="02000000000000000000" pitchFamily="2" charset="77"/>
              </a:rPr>
              <a:t>Annual Tax &amp; NIC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06378B6A-C008-0E43-979F-6E5AD59CF0E9}"/>
              </a:ext>
            </a:extLst>
          </p:cNvPr>
          <p:cNvSpPr/>
          <p:nvPr/>
        </p:nvSpPr>
        <p:spPr>
          <a:xfrm>
            <a:off x="408216" y="5845628"/>
            <a:ext cx="228600" cy="228600"/>
          </a:xfrm>
          <a:prstGeom prst="roundRect">
            <a:avLst/>
          </a:prstGeom>
          <a:solidFill>
            <a:srgbClr val="FB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useo 100" panose="020000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17999298-41DB-2246-A935-8AB1839F9B6C}"/>
              </a:ext>
            </a:extLst>
          </p:cNvPr>
          <p:cNvSpPr/>
          <p:nvPr/>
        </p:nvSpPr>
        <p:spPr>
          <a:xfrm>
            <a:off x="408216" y="6233251"/>
            <a:ext cx="228600" cy="228600"/>
          </a:xfrm>
          <a:prstGeom prst="roundRect">
            <a:avLst/>
          </a:prstGeom>
          <a:solidFill>
            <a:srgbClr val="15B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useo 100" panose="020000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67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8" grpId="0"/>
      <p:bldP spid="9" grpId="0"/>
      <p:bldP spid="14" grpId="0"/>
      <p:bldP spid="15" grpId="0"/>
      <p:bldP spid="12" grpId="0"/>
      <p:bldP spid="13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="" xmlns:a16="http://schemas.microsoft.com/office/drawing/2014/main" id="{E7AB7A70-F026-A640-ACDA-C3ED897DB9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150048"/>
              </p:ext>
            </p:extLst>
          </p:nvPr>
        </p:nvGraphicFramePr>
        <p:xfrm>
          <a:off x="2563585" y="1889107"/>
          <a:ext cx="7053944" cy="4511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39ADD36-223A-2543-9D5E-92085B8736AE}"/>
              </a:ext>
            </a:extLst>
          </p:cNvPr>
          <p:cNvSpPr/>
          <p:nvPr/>
        </p:nvSpPr>
        <p:spPr>
          <a:xfrm rot="21540000">
            <a:off x="3692920" y="858573"/>
            <a:ext cx="4806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Monty Stencil Rg" panose="02000503000000020004" pitchFamily="50" charset="0"/>
              </a:rPr>
              <a:t>£75,000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219CADF-21B5-7947-AF55-1015DD16C2DC}"/>
              </a:ext>
            </a:extLst>
          </p:cNvPr>
          <p:cNvSpPr/>
          <p:nvPr/>
        </p:nvSpPr>
        <p:spPr>
          <a:xfrm rot="21313893">
            <a:off x="3695554" y="588706"/>
            <a:ext cx="2243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000" b="1" dirty="0">
                <a:solidFill>
                  <a:srgbClr val="FBBA00"/>
                </a:solidFill>
                <a:latin typeface="Museo 700" panose="02000000000000000000" pitchFamily="2" charset="77"/>
              </a:rPr>
              <a:t>Salary of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45F32E7-F564-F443-8527-242350440EFD}"/>
              </a:ext>
            </a:extLst>
          </p:cNvPr>
          <p:cNvSpPr/>
          <p:nvPr/>
        </p:nvSpPr>
        <p:spPr>
          <a:xfrm>
            <a:off x="759789" y="2645835"/>
            <a:ext cx="2718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prstClr val="white"/>
                </a:solidFill>
                <a:latin typeface="Monty Stencil Rg" panose="02000503000000020004" pitchFamily="50" charset="0"/>
              </a:rPr>
              <a:t>£28,230.98</a:t>
            </a:r>
            <a:endParaRPr lang="en-US" sz="3200" b="1" dirty="0">
              <a:solidFill>
                <a:prstClr val="white"/>
              </a:solidFill>
              <a:latin typeface="Monty Stencil Rg" panose="02000503000000020004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EEC8B4E-898E-F846-9864-05EF92FDC9BB}"/>
              </a:ext>
            </a:extLst>
          </p:cNvPr>
          <p:cNvSpPr/>
          <p:nvPr/>
        </p:nvSpPr>
        <p:spPr>
          <a:xfrm>
            <a:off x="8700058" y="3916727"/>
            <a:ext cx="2778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Monty Stencil Rg" panose="02000503000000020004" pitchFamily="50" charset="0"/>
              </a:rPr>
              <a:t>£</a:t>
            </a:r>
            <a:r>
              <a:rPr lang="en-US" sz="3200" b="1" dirty="0" smtClean="0">
                <a:solidFill>
                  <a:prstClr val="white"/>
                </a:solidFill>
                <a:latin typeface="Monty Stencil Rg" panose="02000503000000020004" pitchFamily="50" charset="0"/>
              </a:rPr>
              <a:t>51,769.02</a:t>
            </a:r>
            <a:endParaRPr lang="en-US" sz="3200" b="1" dirty="0">
              <a:solidFill>
                <a:prstClr val="white"/>
              </a:solidFill>
              <a:latin typeface="Monty Stencil Rg" panose="02000503000000020004" pitchFamily="50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8D8F740A-73D6-154F-80D2-AA1D928102A8}"/>
              </a:ext>
            </a:extLst>
          </p:cNvPr>
          <p:cNvCxnSpPr>
            <a:cxnSpLocks/>
          </p:cNvCxnSpPr>
          <p:nvPr/>
        </p:nvCxnSpPr>
        <p:spPr>
          <a:xfrm flipH="1">
            <a:off x="7242442" y="4172605"/>
            <a:ext cx="130629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8B46997F-D772-354B-9CE4-FAF3363526E8}"/>
              </a:ext>
            </a:extLst>
          </p:cNvPr>
          <p:cNvCxnSpPr>
            <a:cxnSpLocks/>
          </p:cNvCxnSpPr>
          <p:nvPr/>
        </p:nvCxnSpPr>
        <p:spPr>
          <a:xfrm flipH="1">
            <a:off x="3503712" y="2924944"/>
            <a:ext cx="130629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9E7FE94-21E4-A14C-9F85-6099437C7244}"/>
              </a:ext>
            </a:extLst>
          </p:cNvPr>
          <p:cNvSpPr/>
          <p:nvPr/>
        </p:nvSpPr>
        <p:spPr>
          <a:xfrm>
            <a:off x="717819" y="5661403"/>
            <a:ext cx="2923453" cy="879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BBA00"/>
              </a:buClr>
            </a:pPr>
            <a:r>
              <a:rPr lang="en-US" b="1" dirty="0">
                <a:solidFill>
                  <a:prstClr val="white"/>
                </a:solidFill>
                <a:latin typeface="Museo 700" panose="02000000000000000000" pitchFamily="2" charset="77"/>
              </a:rPr>
              <a:t>Annual Net Pay</a:t>
            </a:r>
          </a:p>
          <a:p>
            <a:pPr>
              <a:lnSpc>
                <a:spcPct val="150000"/>
              </a:lnSpc>
              <a:buClr>
                <a:srgbClr val="FBBA00"/>
              </a:buClr>
            </a:pPr>
            <a:r>
              <a:rPr lang="en-US" b="1" dirty="0">
                <a:solidFill>
                  <a:prstClr val="white"/>
                </a:solidFill>
                <a:latin typeface="Museo 700" panose="02000000000000000000" pitchFamily="2" charset="77"/>
              </a:rPr>
              <a:t>Annual Tax &amp; NIC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06378B6A-C008-0E43-979F-6E5AD59CF0E9}"/>
              </a:ext>
            </a:extLst>
          </p:cNvPr>
          <p:cNvSpPr/>
          <p:nvPr/>
        </p:nvSpPr>
        <p:spPr>
          <a:xfrm>
            <a:off x="408216" y="5845628"/>
            <a:ext cx="228600" cy="228600"/>
          </a:xfrm>
          <a:prstGeom prst="roundRect">
            <a:avLst/>
          </a:prstGeom>
          <a:solidFill>
            <a:srgbClr val="FB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useo 100" panose="020000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17999298-41DB-2246-A935-8AB1839F9B6C}"/>
              </a:ext>
            </a:extLst>
          </p:cNvPr>
          <p:cNvSpPr/>
          <p:nvPr/>
        </p:nvSpPr>
        <p:spPr>
          <a:xfrm>
            <a:off x="408216" y="6233251"/>
            <a:ext cx="228600" cy="228600"/>
          </a:xfrm>
          <a:prstGeom prst="roundRect">
            <a:avLst/>
          </a:prstGeom>
          <a:solidFill>
            <a:srgbClr val="15B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useo 100" panose="020000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258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8" grpId="0"/>
      <p:bldP spid="9" grpId="0"/>
      <p:bldP spid="14" grpId="0"/>
      <p:bldP spid="15" grpId="0"/>
      <p:bldP spid="12" grpId="0"/>
      <p:bldP spid="18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E9797950-7DB5-A344-A648-80F1FBEB7A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2295514"/>
              </p:ext>
            </p:extLst>
          </p:nvPr>
        </p:nvGraphicFramePr>
        <p:xfrm>
          <a:off x="2549267" y="1878974"/>
          <a:ext cx="7093466" cy="4536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DD9AC4-0E30-4949-88A5-92E86F71AA81}"/>
              </a:ext>
            </a:extLst>
          </p:cNvPr>
          <p:cNvSpPr/>
          <p:nvPr/>
        </p:nvSpPr>
        <p:spPr>
          <a:xfrm rot="21540000">
            <a:off x="3692920" y="858573"/>
            <a:ext cx="4806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Monty Stencil Rg" panose="02000503000000020004" pitchFamily="50" charset="0"/>
              </a:rPr>
              <a:t>£250,000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573070C-D273-0E43-B0C4-6BA926024610}"/>
              </a:ext>
            </a:extLst>
          </p:cNvPr>
          <p:cNvSpPr/>
          <p:nvPr/>
        </p:nvSpPr>
        <p:spPr>
          <a:xfrm rot="21313893">
            <a:off x="3695554" y="588706"/>
            <a:ext cx="2243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000" b="1" dirty="0">
                <a:solidFill>
                  <a:srgbClr val="FBBA00"/>
                </a:solidFill>
                <a:latin typeface="Museo 700" panose="02000000000000000000" pitchFamily="2" charset="77"/>
              </a:rPr>
              <a:t>Salary of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59DB01-73BD-8649-937D-33C4A0E622AB}"/>
              </a:ext>
            </a:extLst>
          </p:cNvPr>
          <p:cNvSpPr/>
          <p:nvPr/>
        </p:nvSpPr>
        <p:spPr>
          <a:xfrm>
            <a:off x="759789" y="2645835"/>
            <a:ext cx="2718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prstClr val="white"/>
                </a:solidFill>
                <a:latin typeface="Monty Stencil Rg" panose="02000503000000020004" pitchFamily="50" charset="0"/>
              </a:rPr>
              <a:t>£</a:t>
            </a:r>
            <a:r>
              <a:rPr lang="en-US" sz="3200" b="1" dirty="0" smtClean="0">
                <a:solidFill>
                  <a:prstClr val="white"/>
                </a:solidFill>
                <a:latin typeface="Monty Stencil Rg" panose="02000503000000020004" pitchFamily="50" charset="0"/>
              </a:rPr>
              <a:t>108,946.50</a:t>
            </a:r>
            <a:endParaRPr lang="en-US" sz="3200" b="1" dirty="0">
              <a:solidFill>
                <a:prstClr val="white"/>
              </a:solidFill>
              <a:latin typeface="Monty Stencil Rg" panose="02000503000000020004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7ECDB89-D3A2-264E-B885-FE8B761B9767}"/>
              </a:ext>
            </a:extLst>
          </p:cNvPr>
          <p:cNvSpPr/>
          <p:nvPr/>
        </p:nvSpPr>
        <p:spPr>
          <a:xfrm>
            <a:off x="8700058" y="3916727"/>
            <a:ext cx="2778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latin typeface="Monty Stencil Rg" panose="02000503000000020004" pitchFamily="50" charset="0"/>
              </a:rPr>
              <a:t>£</a:t>
            </a:r>
            <a:r>
              <a:rPr lang="en-US" sz="3200" b="1" dirty="0" smtClean="0">
                <a:solidFill>
                  <a:prstClr val="white"/>
                </a:solidFill>
                <a:latin typeface="Monty Stencil Rg" panose="02000503000000020004" pitchFamily="50" charset="0"/>
              </a:rPr>
              <a:t>141,053.50</a:t>
            </a:r>
            <a:endParaRPr lang="en-US" sz="3200" b="1" dirty="0">
              <a:solidFill>
                <a:prstClr val="white"/>
              </a:solidFill>
              <a:latin typeface="Monty Stencil Rg" panose="02000503000000020004" pitchFamily="5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B136DD4-AAD5-3C4F-A2AB-AF6892F1F8F8}"/>
              </a:ext>
            </a:extLst>
          </p:cNvPr>
          <p:cNvCxnSpPr>
            <a:cxnSpLocks/>
          </p:cNvCxnSpPr>
          <p:nvPr/>
        </p:nvCxnSpPr>
        <p:spPr>
          <a:xfrm flipH="1">
            <a:off x="7242442" y="4172605"/>
            <a:ext cx="130629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2076B57-3F21-BD48-8F10-0535D6BFB8FB}"/>
              </a:ext>
            </a:extLst>
          </p:cNvPr>
          <p:cNvCxnSpPr>
            <a:cxnSpLocks/>
          </p:cNvCxnSpPr>
          <p:nvPr/>
        </p:nvCxnSpPr>
        <p:spPr>
          <a:xfrm flipH="1">
            <a:off x="3503712" y="2924944"/>
            <a:ext cx="1306290" cy="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E7FE94-21E4-A14C-9F85-6099437C7244}"/>
              </a:ext>
            </a:extLst>
          </p:cNvPr>
          <p:cNvSpPr/>
          <p:nvPr/>
        </p:nvSpPr>
        <p:spPr>
          <a:xfrm>
            <a:off x="717819" y="5661403"/>
            <a:ext cx="2923453" cy="879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BBA00"/>
              </a:buClr>
            </a:pPr>
            <a:r>
              <a:rPr lang="en-US" b="1" dirty="0">
                <a:solidFill>
                  <a:prstClr val="white"/>
                </a:solidFill>
                <a:latin typeface="Museo 700" panose="02000000000000000000" pitchFamily="2" charset="77"/>
              </a:rPr>
              <a:t>Annual Net Pay</a:t>
            </a:r>
          </a:p>
          <a:p>
            <a:pPr>
              <a:lnSpc>
                <a:spcPct val="150000"/>
              </a:lnSpc>
              <a:buClr>
                <a:srgbClr val="FBBA00"/>
              </a:buClr>
            </a:pPr>
            <a:r>
              <a:rPr lang="en-US" b="1" dirty="0">
                <a:solidFill>
                  <a:prstClr val="white"/>
                </a:solidFill>
                <a:latin typeface="Museo 700" panose="02000000000000000000" pitchFamily="2" charset="77"/>
              </a:rPr>
              <a:t>Annual Tax &amp; NIC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="" xmlns:a16="http://schemas.microsoft.com/office/drawing/2014/main" id="{06378B6A-C008-0E43-979F-6E5AD59CF0E9}"/>
              </a:ext>
            </a:extLst>
          </p:cNvPr>
          <p:cNvSpPr/>
          <p:nvPr/>
        </p:nvSpPr>
        <p:spPr>
          <a:xfrm>
            <a:off x="408216" y="5845628"/>
            <a:ext cx="228600" cy="228600"/>
          </a:xfrm>
          <a:prstGeom prst="roundRect">
            <a:avLst/>
          </a:prstGeom>
          <a:solidFill>
            <a:srgbClr val="FB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useo 100" panose="02000000000000000000" pitchFamily="50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="" xmlns:a16="http://schemas.microsoft.com/office/drawing/2014/main" id="{17999298-41DB-2246-A935-8AB1839F9B6C}"/>
              </a:ext>
            </a:extLst>
          </p:cNvPr>
          <p:cNvSpPr/>
          <p:nvPr/>
        </p:nvSpPr>
        <p:spPr>
          <a:xfrm>
            <a:off x="408216" y="6233251"/>
            <a:ext cx="228600" cy="228600"/>
          </a:xfrm>
          <a:prstGeom prst="roundRect">
            <a:avLst/>
          </a:prstGeom>
          <a:solidFill>
            <a:srgbClr val="15B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useo 100" panose="02000000000000000000" pitchFamily="5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3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3" grpId="0"/>
      <p:bldP spid="4" grpId="0"/>
      <p:bldP spid="8" grpId="0"/>
      <p:bldP spid="9" grpId="0"/>
      <p:bldP spid="16" grpId="0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und coin start.png">
            <a:extLst>
              <a:ext uri="{FF2B5EF4-FFF2-40B4-BE49-F238E27FC236}">
                <a16:creationId xmlns:a16="http://schemas.microsoft.com/office/drawing/2014/main" xmlns="" id="{E7D1D663-990D-2C4E-8B62-9C2B8A97C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5" y="1176835"/>
            <a:ext cx="5393094" cy="5326602"/>
          </a:xfrm>
          <a:prstGeom prst="rect">
            <a:avLst/>
          </a:prstGeom>
        </p:spPr>
      </p:pic>
      <p:graphicFrame>
        <p:nvGraphicFramePr>
          <p:cNvPr id="69" name="Chart 68"/>
          <p:cNvGraphicFramePr/>
          <p:nvPr>
            <p:extLst/>
          </p:nvPr>
        </p:nvGraphicFramePr>
        <p:xfrm>
          <a:off x="0" y="903812"/>
          <a:ext cx="12192000" cy="5954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DC6AA75-B0B4-9248-ADC8-78F815B7C05E}"/>
              </a:ext>
            </a:extLst>
          </p:cNvPr>
          <p:cNvSpPr/>
          <p:nvPr/>
        </p:nvSpPr>
        <p:spPr>
          <a:xfrm rot="-60000">
            <a:off x="775329" y="112243"/>
            <a:ext cx="10811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Monty Stencil Rg" panose="02000503000000020004" pitchFamily="50" charset="0"/>
              </a:rPr>
              <a:t>WHERE DOES MY TAX GO?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37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9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9" grpId="0">
        <p:bldSub>
          <a:bldChart bld="category"/>
        </p:bldSub>
      </p:bldGraphic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DC6AA75-B0B4-9248-ADC8-78F815B7C05E}"/>
              </a:ext>
            </a:extLst>
          </p:cNvPr>
          <p:cNvSpPr/>
          <p:nvPr/>
        </p:nvSpPr>
        <p:spPr>
          <a:xfrm rot="-60000">
            <a:off x="921632" y="94234"/>
            <a:ext cx="108118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Monty Stencil Rg" panose="02000503000000020004" pitchFamily="50" charset="0"/>
              </a:rPr>
              <a:t>WHERE DOES MY TAX GO</a:t>
            </a:r>
            <a:r>
              <a:rPr lang="en-US" sz="5400" b="1" dirty="0" smtClean="0">
                <a:solidFill>
                  <a:prstClr val="white"/>
                </a:solidFill>
                <a:latin typeface="Monty Stencil Rg" panose="02000503000000020004" pitchFamily="50" charset="0"/>
              </a:rPr>
              <a:t>?</a:t>
            </a:r>
          </a:p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Monty Stencil Rg" panose="02000503000000020004" pitchFamily="50" charset="0"/>
              </a:rPr>
              <a:t>If you pay £3000 in tax and NI:</a:t>
            </a:r>
            <a:endParaRPr lang="en-US" sz="3600" b="1" dirty="0">
              <a:solidFill>
                <a:prstClr val="white"/>
              </a:solidFill>
              <a:latin typeface="Monty Stencil Rg" panose="02000503000000020004" pitchFamily="50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38913" y="1658242"/>
          <a:ext cx="11494008" cy="5114369"/>
        </p:xfrm>
        <a:graphic>
          <a:graphicData uri="http://schemas.openxmlformats.org/drawingml/2006/table">
            <a:tbl>
              <a:tblPr bandRow="1">
                <a:tableStyleId>{D7AC3CCA-C797-4891-BE02-D94E43425B78}</a:tableStyleId>
              </a:tblPr>
              <a:tblGrid>
                <a:gridCol w="3425579"/>
                <a:gridCol w="1412742"/>
                <a:gridCol w="5190657"/>
                <a:gridCol w="1465030"/>
              </a:tblGrid>
              <a:tr h="589499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Welfare (19.6%)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latin typeface="Museo 500" panose="02000000000000000000" pitchFamily="50" charset="0"/>
                        </a:rPr>
                        <a:t>£588</a:t>
                      </a:r>
                      <a:endParaRPr lang="en-GB" sz="2000" b="0" dirty="0">
                        <a:latin typeface="Museo 500" panose="02000000000000000000" pitchFamily="50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effectLst/>
                          <a:latin typeface="Monty Stencil Rg" panose="02000503000000020004" pitchFamily="50" charset="0"/>
                        </a:rPr>
                        <a:t>Business and </a:t>
                      </a:r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Industry (14.4%)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Museo 500" panose="02000000000000000000" pitchFamily="50" charset="0"/>
                        </a:rPr>
                        <a:t>£432</a:t>
                      </a:r>
                    </a:p>
                  </a:txBody>
                  <a:tcPr anchor="ctr" anchorCtr="1"/>
                </a:tc>
              </a:tr>
              <a:tr h="589499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Health (21.9%)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latin typeface="Museo 500" panose="02000000000000000000" pitchFamily="50" charset="0"/>
                        </a:rPr>
                        <a:t>£657</a:t>
                      </a:r>
                      <a:endParaRPr lang="en-GB" sz="2000" b="0" dirty="0">
                        <a:latin typeface="Museo 500" panose="02000000000000000000" pitchFamily="50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effectLst/>
                          <a:latin typeface="Monty Stencil Rg" panose="02000503000000020004" pitchFamily="50" charset="0"/>
                        </a:rPr>
                        <a:t>Government </a:t>
                      </a:r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Administration (2%)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Museo 500" panose="02000000000000000000" pitchFamily="50" charset="0"/>
                        </a:rPr>
                        <a:t>£60</a:t>
                      </a:r>
                    </a:p>
                  </a:txBody>
                  <a:tcPr anchor="ctr" anchorCtr="1"/>
                </a:tc>
              </a:tr>
              <a:tr h="680031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effectLst/>
                          <a:latin typeface="Monty Stencil Rg" panose="02000503000000020004" pitchFamily="50" charset="0"/>
                        </a:rPr>
                        <a:t>State </a:t>
                      </a:r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Pensions (10.10%)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latin typeface="Museo 500" panose="02000000000000000000" pitchFamily="50" charset="0"/>
                        </a:rPr>
                        <a:t>£303</a:t>
                      </a:r>
                      <a:endParaRPr lang="en-GB" sz="2000" b="0" dirty="0">
                        <a:latin typeface="Museo 500" panose="02000000000000000000" pitchFamily="50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effectLst/>
                          <a:latin typeface="Monty Stencil Rg" panose="02000503000000020004" pitchFamily="50" charset="0"/>
                        </a:rPr>
                        <a:t>Housing and Utilities, like street </a:t>
                      </a:r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lighting (1.4%)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Museo 500" panose="02000000000000000000" pitchFamily="50" charset="0"/>
                        </a:rPr>
                        <a:t>£42</a:t>
                      </a:r>
                      <a:endParaRPr lang="en-GB" sz="2000" dirty="0">
                        <a:latin typeface="Museo 500" panose="02000000000000000000" pitchFamily="50" charset="0"/>
                      </a:endParaRPr>
                    </a:p>
                  </a:txBody>
                  <a:tcPr anchor="ctr" anchorCtr="1"/>
                </a:tc>
              </a:tr>
              <a:tr h="680031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Education (9.6%)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latin typeface="Museo 500" panose="02000000000000000000" pitchFamily="50" charset="0"/>
                        </a:rPr>
                        <a:t>£288</a:t>
                      </a:r>
                      <a:endParaRPr lang="en-GB" sz="2000" b="0" dirty="0">
                        <a:latin typeface="Museo 500" panose="02000000000000000000" pitchFamily="50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effectLst/>
                          <a:latin typeface="Monty Stencil Rg" panose="02000503000000020004" pitchFamily="50" charset="0"/>
                        </a:rPr>
                        <a:t>Culture, like sports, libraries, </a:t>
                      </a:r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museums (1.2%)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Museo 500" panose="02000000000000000000" pitchFamily="50" charset="0"/>
                        </a:rPr>
                        <a:t>£36</a:t>
                      </a:r>
                      <a:endParaRPr lang="en-GB" sz="2000" dirty="0">
                        <a:latin typeface="Museo 500" panose="02000000000000000000" pitchFamily="50" charset="0"/>
                      </a:endParaRPr>
                    </a:p>
                  </a:txBody>
                  <a:tcPr anchor="ctr" anchorCtr="1"/>
                </a:tc>
              </a:tr>
              <a:tr h="589499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effectLst/>
                          <a:latin typeface="Monty Stencil Rg" panose="02000503000000020004" pitchFamily="50" charset="0"/>
                        </a:rPr>
                        <a:t>National Debt </a:t>
                      </a:r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Interest (4.1%)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latin typeface="Museo 500" panose="02000000000000000000" pitchFamily="50" charset="0"/>
                        </a:rPr>
                        <a:t>£123</a:t>
                      </a:r>
                      <a:endParaRPr lang="en-GB" sz="2000" b="0" dirty="0">
                        <a:latin typeface="Museo 500" panose="02000000000000000000" pitchFamily="50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Environment (1.3%)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Museo 500" panose="02000000000000000000" pitchFamily="50" charset="0"/>
                        </a:rPr>
                        <a:t>£39</a:t>
                      </a:r>
                      <a:endParaRPr lang="en-GB" sz="2000" dirty="0">
                        <a:latin typeface="Museo 500" panose="02000000000000000000" pitchFamily="50" charset="0"/>
                      </a:endParaRPr>
                    </a:p>
                  </a:txBody>
                  <a:tcPr anchor="ctr" anchorCtr="1"/>
                </a:tc>
              </a:tr>
              <a:tr h="589499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Defence (4.5%)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latin typeface="Museo 500" panose="02000000000000000000" pitchFamily="50" charset="0"/>
                        </a:rPr>
                        <a:t>£135</a:t>
                      </a:r>
                      <a:endParaRPr lang="en-GB" sz="2000" b="0" dirty="0">
                        <a:latin typeface="Museo 500" panose="02000000000000000000" pitchFamily="50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effectLst/>
                          <a:latin typeface="Monty Stencil Rg" panose="02000503000000020004" pitchFamily="50" charset="0"/>
                        </a:rPr>
                        <a:t>Overseas </a:t>
                      </a:r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Aid (0.9%)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Museo 500" panose="02000000000000000000" pitchFamily="50" charset="0"/>
                        </a:rPr>
                        <a:t>£27</a:t>
                      </a:r>
                      <a:endParaRPr lang="en-GB" sz="2000" dirty="0">
                        <a:latin typeface="Museo 500" panose="02000000000000000000" pitchFamily="50" charset="0"/>
                      </a:endParaRPr>
                    </a:p>
                  </a:txBody>
                  <a:tcPr anchor="ctr" anchorCtr="1"/>
                </a:tc>
              </a:tr>
              <a:tr h="680031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Transport (4.5%)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latin typeface="Museo 500" panose="02000000000000000000" pitchFamily="50" charset="0"/>
                        </a:rPr>
                        <a:t>£135</a:t>
                      </a:r>
                      <a:endParaRPr lang="en-GB" sz="2000" b="0" dirty="0">
                        <a:latin typeface="Museo 500" panose="02000000000000000000" pitchFamily="50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effectLst/>
                          <a:latin typeface="Monty Stencil Rg" panose="02000503000000020004" pitchFamily="50" charset="0"/>
                        </a:rPr>
                        <a:t>UK Contribution to the EU </a:t>
                      </a:r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Budget (0.6%)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Museo 500" panose="02000000000000000000" pitchFamily="50" charset="0"/>
                        </a:rPr>
                        <a:t>£18</a:t>
                      </a:r>
                      <a:endParaRPr lang="en-GB" sz="2000" dirty="0">
                        <a:latin typeface="Museo 500" panose="02000000000000000000" pitchFamily="50" charset="0"/>
                      </a:endParaRPr>
                    </a:p>
                  </a:txBody>
                  <a:tcPr anchor="ctr" anchorCtr="1"/>
                </a:tc>
              </a:tr>
              <a:tr h="589499"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effectLst/>
                          <a:latin typeface="Monty Stencil Rg" panose="02000503000000020004" pitchFamily="50" charset="0"/>
                        </a:rPr>
                        <a:t>Public Order and </a:t>
                      </a:r>
                      <a:r>
                        <a:rPr lang="en-GB" sz="1600" b="1" dirty="0" smtClean="0">
                          <a:effectLst/>
                          <a:latin typeface="Monty Stencil Rg" panose="02000503000000020004" pitchFamily="50" charset="0"/>
                        </a:rPr>
                        <a:t>Safety (3.9%)</a:t>
                      </a:r>
                      <a:endParaRPr lang="en-GB" sz="1600" b="1" dirty="0">
                        <a:effectLst/>
                        <a:latin typeface="Monty Stencil Rg" panose="02000503000000020004" pitchFamily="50" charset="0"/>
                      </a:endParaRPr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latin typeface="Museo 500" panose="02000000000000000000" pitchFamily="50" charset="0"/>
                        </a:rPr>
                        <a:t>£117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R="114300" marT="114300" marB="114300" anchor="ctr"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423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t="8934" r="7174" b="7600"/>
          <a:stretch/>
        </p:blipFill>
        <p:spPr>
          <a:xfrm>
            <a:off x="2029968" y="573149"/>
            <a:ext cx="8631936" cy="59774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372600" y="2523970"/>
            <a:ext cx="8655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1257L</a:t>
            </a:r>
            <a:endParaRPr lang="en-GB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48128" y="2530518"/>
            <a:ext cx="9997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28/06/22</a:t>
            </a:r>
            <a:endParaRPr lang="en-GB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832879" y="6048517"/>
            <a:ext cx="9997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£80.49</a:t>
            </a:r>
            <a:endParaRPr lang="en-GB" sz="14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430819" y="6048516"/>
            <a:ext cx="9997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£121.50</a:t>
            </a:r>
            <a:endParaRPr lang="en-GB" sz="14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223176" y="3581622"/>
            <a:ext cx="11643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£62.50</a:t>
            </a:r>
            <a:endParaRPr lang="en-GB" sz="16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223176" y="4152731"/>
            <a:ext cx="11643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£40.50</a:t>
            </a:r>
            <a:endParaRPr lang="en-GB" sz="16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223176" y="5327039"/>
            <a:ext cx="11643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£26.83</a:t>
            </a:r>
            <a:endParaRPr lang="en-GB" sz="16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028247" y="5773978"/>
            <a:ext cx="13593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£</a:t>
            </a:r>
            <a:r>
              <a:rPr lang="en-GB" sz="16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1,120.17</a:t>
            </a:r>
            <a:endParaRPr lang="en-GB" sz="16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199953" y="6048517"/>
            <a:ext cx="13189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£3,750.00</a:t>
            </a:r>
            <a:endParaRPr lang="en-GB" sz="1400" b="1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F52DA1A2-AEC7-AF40-94E2-406793FCF6FB}"/>
              </a:ext>
            </a:extLst>
          </p:cNvPr>
          <p:cNvGrpSpPr/>
          <p:nvPr/>
        </p:nvGrpSpPr>
        <p:grpSpPr>
          <a:xfrm rot="21390906">
            <a:off x="151690" y="254404"/>
            <a:ext cx="3573678" cy="637492"/>
            <a:chOff x="995845" y="3271807"/>
            <a:chExt cx="3573678" cy="637492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xmlns="" id="{749793BB-61D9-7B41-BFBE-CEA5D5C23C03}"/>
                </a:ext>
              </a:extLst>
            </p:cNvPr>
            <p:cNvSpPr/>
            <p:nvPr/>
          </p:nvSpPr>
          <p:spPr>
            <a:xfrm>
              <a:off x="995845" y="3276673"/>
              <a:ext cx="3573678" cy="632626"/>
            </a:xfrm>
            <a:prstGeom prst="roundRect">
              <a:avLst>
                <a:gd name="adj" fmla="val 0"/>
              </a:avLst>
            </a:prstGeom>
            <a:solidFill>
              <a:srgbClr val="4B59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Museo 100" panose="02000000000000000000" pitchFamily="50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33B3DACA-F55A-7140-AC5F-DA75A09DCD49}"/>
                </a:ext>
              </a:extLst>
            </p:cNvPr>
            <p:cNvSpPr txBox="1"/>
            <p:nvPr/>
          </p:nvSpPr>
          <p:spPr>
            <a:xfrm>
              <a:off x="1081259" y="3271807"/>
              <a:ext cx="33771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prstClr val="white"/>
                  </a:solidFill>
                  <a:latin typeface="Monty Stencil Rg" panose="02000503000000020004" pitchFamily="50" charset="0"/>
                  <a:cs typeface="Segoe UI Black" panose="020B0502040204020203" pitchFamily="34" charset="0"/>
                </a:rPr>
                <a:t>Salary and Tax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1786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plat 1 - yellow.png">
            <a:extLst>
              <a:ext uri="{FF2B5EF4-FFF2-40B4-BE49-F238E27FC236}">
                <a16:creationId xmlns="" xmlns:a16="http://schemas.microsoft.com/office/drawing/2014/main" id="{516985C9-43B6-CF45-83A1-B33FDADFA6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18" y="1370393"/>
            <a:ext cx="4925568" cy="49316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52DA1A2-AEC7-AF40-94E2-406793FCF6FB}"/>
              </a:ext>
            </a:extLst>
          </p:cNvPr>
          <p:cNvGrpSpPr/>
          <p:nvPr/>
        </p:nvGrpSpPr>
        <p:grpSpPr>
          <a:xfrm rot="21390906">
            <a:off x="430514" y="331662"/>
            <a:ext cx="4702867" cy="632626"/>
            <a:chOff x="995845" y="3276673"/>
            <a:chExt cx="3573678" cy="632626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3" name="Rounded Rectangle 2">
              <a:extLst>
                <a:ext uri="{FF2B5EF4-FFF2-40B4-BE49-F238E27FC236}">
                  <a16:creationId xmlns="" xmlns:a16="http://schemas.microsoft.com/office/drawing/2014/main" id="{749793BB-61D9-7B41-BFBE-CEA5D5C23C03}"/>
                </a:ext>
              </a:extLst>
            </p:cNvPr>
            <p:cNvSpPr/>
            <p:nvPr/>
          </p:nvSpPr>
          <p:spPr>
            <a:xfrm>
              <a:off x="995845" y="3276673"/>
              <a:ext cx="3573678" cy="632626"/>
            </a:xfrm>
            <a:prstGeom prst="roundRect">
              <a:avLst>
                <a:gd name="adj" fmla="val 0"/>
              </a:avLst>
            </a:prstGeom>
            <a:solidFill>
              <a:srgbClr val="4B59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3B3DACA-F55A-7140-AC5F-DA75A09DCD49}"/>
                </a:ext>
              </a:extLst>
            </p:cNvPr>
            <p:cNvSpPr txBox="1"/>
            <p:nvPr/>
          </p:nvSpPr>
          <p:spPr>
            <a:xfrm>
              <a:off x="1153632" y="3338897"/>
              <a:ext cx="33771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onty Stencil Rg" panose="02000503000000020004" pitchFamily="50" charset="0"/>
                  <a:cs typeface="Segoe UI Black" panose="020B0502040204020203" pitchFamily="34" charset="0"/>
                </a:rPr>
                <a:t>Pay Slip Deductions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46DA1941-EB2D-4821-9261-6F27C9CDBA62}"/>
              </a:ext>
            </a:extLst>
          </p:cNvPr>
          <p:cNvGrpSpPr/>
          <p:nvPr/>
        </p:nvGrpSpPr>
        <p:grpSpPr>
          <a:xfrm rot="-120000">
            <a:off x="346829" y="2125455"/>
            <a:ext cx="2679446" cy="3275143"/>
            <a:chOff x="5199780" y="5469468"/>
            <a:chExt cx="4350620" cy="3017467"/>
          </a:xfrm>
        </p:grpSpPr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92BAD38A-FF4A-43FF-B2DF-6B7C14DD04B1}"/>
                </a:ext>
              </a:extLst>
            </p:cNvPr>
            <p:cNvSpPr/>
            <p:nvPr/>
          </p:nvSpPr>
          <p:spPr>
            <a:xfrm>
              <a:off x="5199780" y="5469468"/>
              <a:ext cx="4350620" cy="301746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50800" dist="38100" dir="54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100" panose="02000000000000000000" pitchFamily="50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DB324372-C8F2-43CA-9DB7-0649DAD779E3}"/>
                </a:ext>
              </a:extLst>
            </p:cNvPr>
            <p:cNvSpPr/>
            <p:nvPr/>
          </p:nvSpPr>
          <p:spPr>
            <a:xfrm>
              <a:off x="5260699" y="5802889"/>
              <a:ext cx="4040032" cy="246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y Stencil Rg" panose="02000503000000020004" pitchFamily="50" charset="0"/>
                  <a:ea typeface="+mn-ea"/>
                  <a:cs typeface="Segoe UI" panose="020B0502040204020203" pitchFamily="34" charset="0"/>
                </a:rPr>
                <a:t>Tax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2400" b="1" u="sng" dirty="0">
                <a:solidFill>
                  <a:srgbClr val="FFFFFF"/>
                </a:solidFill>
                <a:latin typeface="Monty Stencil Rg" panose="02000503000000020004" pitchFamily="50" charset="0"/>
                <a:cs typeface="Segoe UI" panose="020B0502040204020203" pitchFamily="34" charset="0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latin typeface="Museo 700" panose="02000000000000000000" pitchFamily="50" charset="0"/>
                  <a:cs typeface="Segoe UI" panose="020B0502040204020203" pitchFamily="34" charset="0"/>
                </a:rPr>
                <a:t>Healthcare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latin typeface="Museo 700" panose="02000000000000000000" pitchFamily="50" charset="0"/>
                  <a:cs typeface="Segoe UI" panose="020B0502040204020203" pitchFamily="34" charset="0"/>
                </a:rPr>
                <a:t>Roads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latin typeface="Museo 700" panose="02000000000000000000" pitchFamily="50" charset="0"/>
                  <a:cs typeface="Segoe UI" panose="020B0502040204020203" pitchFamily="34" charset="0"/>
                </a:rPr>
                <a:t>Schools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latin typeface="Museo 700" panose="02000000000000000000" pitchFamily="50" charset="0"/>
                  <a:cs typeface="Segoe UI" panose="020B0502040204020203" pitchFamily="34" charset="0"/>
                </a:rPr>
                <a:t>Defence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y Stencil Rg" panose="02000503000000020004" pitchFamily="50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B2749CC-E004-4B44-A8E7-579FACA0FB15}"/>
              </a:ext>
            </a:extLst>
          </p:cNvPr>
          <p:cNvGrpSpPr/>
          <p:nvPr/>
        </p:nvGrpSpPr>
        <p:grpSpPr>
          <a:xfrm rot="-120000">
            <a:off x="3311161" y="2022093"/>
            <a:ext cx="2495239" cy="3326318"/>
            <a:chOff x="5199781" y="5469468"/>
            <a:chExt cx="4350621" cy="3017467"/>
          </a:xfrm>
        </p:grpSpPr>
        <p:sp>
          <p:nvSpPr>
            <p:cNvPr id="72" name="Rectangle 71">
              <a:extLst>
                <a:ext uri="{FF2B5EF4-FFF2-40B4-BE49-F238E27FC236}">
                  <a16:creationId xmlns="" xmlns:a16="http://schemas.microsoft.com/office/drawing/2014/main" id="{19B7AEF7-F8EC-4B11-A326-103A051F16CC}"/>
                </a:ext>
              </a:extLst>
            </p:cNvPr>
            <p:cNvSpPr/>
            <p:nvPr/>
          </p:nvSpPr>
          <p:spPr>
            <a:xfrm>
              <a:off x="5199781" y="5469468"/>
              <a:ext cx="4350621" cy="3017467"/>
            </a:xfrm>
            <a:prstGeom prst="rect">
              <a:avLst/>
            </a:prstGeom>
            <a:solidFill>
              <a:srgbClr val="76ADE6"/>
            </a:solidFill>
            <a:ln>
              <a:noFill/>
            </a:ln>
            <a:effectLst>
              <a:outerShdw blurRad="50800" dist="38100" dir="54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100" panose="02000000000000000000" pitchFamily="50" charset="0"/>
                <a:ea typeface="+mn-ea"/>
                <a:cs typeface="+mn-cs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="" xmlns:a16="http://schemas.microsoft.com/office/drawing/2014/main" id="{6EE6A940-E4D0-4DE5-971D-93185ABC70AE}"/>
                </a:ext>
              </a:extLst>
            </p:cNvPr>
            <p:cNvSpPr/>
            <p:nvPr/>
          </p:nvSpPr>
          <p:spPr>
            <a:xfrm>
              <a:off x="5351347" y="5722567"/>
              <a:ext cx="3774819" cy="2429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y Stencil Rg" panose="02000503000000020004" pitchFamily="50" charset="0"/>
                  <a:ea typeface="+mn-ea"/>
                  <a:cs typeface="Segoe UI" panose="020B0502040204020203" pitchFamily="34" charset="0"/>
                </a:rPr>
                <a:t>NI</a:t>
              </a:r>
            </a:p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n-GB" sz="2400" b="1" u="sng" dirty="0">
                <a:solidFill>
                  <a:srgbClr val="FFFFFF"/>
                </a:solidFill>
                <a:latin typeface="Monty Stencil Rg" panose="02000503000000020004" pitchFamily="50" charset="0"/>
                <a:cs typeface="Segoe UI" panose="020B0502040204020203" pitchFamily="34" charset="0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latin typeface="Museo 700" panose="02000000000000000000" pitchFamily="50" charset="0"/>
                  <a:cs typeface="Segoe UI" panose="020B0502040204020203" pitchFamily="34" charset="0"/>
                </a:rPr>
                <a:t>NHS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latin typeface="Museo 700" panose="02000000000000000000" pitchFamily="50" charset="0"/>
                  <a:cs typeface="Segoe UI" panose="020B0502040204020203" pitchFamily="34" charset="0"/>
                </a:rPr>
                <a:t>Benefits</a:t>
              </a: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400" b="1" dirty="0">
                  <a:solidFill>
                    <a:srgbClr val="FFFFFF"/>
                  </a:solidFill>
                  <a:latin typeface="Museo 700" panose="02000000000000000000" pitchFamily="50" charset="0"/>
                  <a:cs typeface="Segoe UI" panose="020B0502040204020203" pitchFamily="34" charset="0"/>
                </a:rPr>
                <a:t>State Pensions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y Stencil Rg" panose="02000503000000020004" pitchFamily="50" charset="0"/>
                <a:ea typeface="+mn-ea"/>
                <a:cs typeface="Segoe UI" panose="020B0502040204020203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1F4603A3-E181-44DF-91FF-4CE24FC425B9}"/>
              </a:ext>
            </a:extLst>
          </p:cNvPr>
          <p:cNvGrpSpPr/>
          <p:nvPr/>
        </p:nvGrpSpPr>
        <p:grpSpPr>
          <a:xfrm rot="-120000">
            <a:off x="6175043" y="1946660"/>
            <a:ext cx="2582496" cy="3307446"/>
            <a:chOff x="5199781" y="5469466"/>
            <a:chExt cx="4350620" cy="3017467"/>
          </a:xfrm>
        </p:grpSpPr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A663530E-ED68-47F8-A249-D012B2F08EC4}"/>
                </a:ext>
              </a:extLst>
            </p:cNvPr>
            <p:cNvSpPr/>
            <p:nvPr/>
          </p:nvSpPr>
          <p:spPr>
            <a:xfrm>
              <a:off x="5199781" y="5469466"/>
              <a:ext cx="4350620" cy="3017467"/>
            </a:xfrm>
            <a:prstGeom prst="rect">
              <a:avLst/>
            </a:prstGeom>
            <a:solidFill>
              <a:srgbClr val="F191A3"/>
            </a:solidFill>
            <a:ln>
              <a:noFill/>
            </a:ln>
            <a:effectLst>
              <a:outerShdw blurRad="50800" dist="38100" dir="54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100" panose="02000000000000000000" pitchFamily="50" charset="0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="" xmlns:a16="http://schemas.microsoft.com/office/drawing/2014/main" id="{9E363951-46F4-4E8F-A327-FD2529B29288}"/>
                </a:ext>
              </a:extLst>
            </p:cNvPr>
            <p:cNvSpPr/>
            <p:nvPr/>
          </p:nvSpPr>
          <p:spPr>
            <a:xfrm>
              <a:off x="5399453" y="5755083"/>
              <a:ext cx="3774819" cy="2442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y Stencil Rg" panose="02000503000000020004" pitchFamily="50" charset="0"/>
                  <a:ea typeface="+mn-ea"/>
                  <a:cs typeface="Segoe UI" panose="020B0502040204020203" pitchFamily="34" charset="0"/>
                </a:rPr>
                <a:t>Private Pension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2400" b="1" u="sng" dirty="0">
                <a:solidFill>
                  <a:srgbClr val="FFFFFF"/>
                </a:solidFill>
                <a:latin typeface="Monty Stencil Rg" panose="02000503000000020004" pitchFamily="50" charset="0"/>
                <a:cs typeface="Segoe UI" panose="020B0502040204020203" pitchFamily="34" charset="0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2400" b="1" i="0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700" panose="02000000000000000000" pitchFamily="50" charset="0"/>
                  <a:cs typeface="Segoe UI" panose="020B0502040204020203" pitchFamily="34" charset="0"/>
                </a:rPr>
                <a:t>Additional funds for your future retirement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2F09F0C3-337E-4E3B-A0B6-E1DA62D05ACF}"/>
              </a:ext>
            </a:extLst>
          </p:cNvPr>
          <p:cNvGrpSpPr/>
          <p:nvPr/>
        </p:nvGrpSpPr>
        <p:grpSpPr>
          <a:xfrm rot="-120000">
            <a:off x="9104152" y="1901747"/>
            <a:ext cx="2582496" cy="3569259"/>
            <a:chOff x="5199780" y="5469468"/>
            <a:chExt cx="4350620" cy="3211901"/>
          </a:xfrm>
        </p:grpSpPr>
        <p:sp>
          <p:nvSpPr>
            <p:cNvPr id="78" name="Rectangle 77">
              <a:extLst>
                <a:ext uri="{FF2B5EF4-FFF2-40B4-BE49-F238E27FC236}">
                  <a16:creationId xmlns="" xmlns:a16="http://schemas.microsoft.com/office/drawing/2014/main" id="{B1925738-B988-4A16-98F1-4652B9897CA2}"/>
                </a:ext>
              </a:extLst>
            </p:cNvPr>
            <p:cNvSpPr/>
            <p:nvPr/>
          </p:nvSpPr>
          <p:spPr>
            <a:xfrm>
              <a:off x="5199780" y="5469468"/>
              <a:ext cx="4350620" cy="301746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54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100" panose="02000000000000000000" pitchFamily="50" charset="0"/>
                <a:ea typeface="+mn-ea"/>
                <a:cs typeface="+mn-cs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="" xmlns:a16="http://schemas.microsoft.com/office/drawing/2014/main" id="{2D6E3567-5180-49CC-A660-1F48F5FEC9F1}"/>
                </a:ext>
              </a:extLst>
            </p:cNvPr>
            <p:cNvSpPr/>
            <p:nvPr/>
          </p:nvSpPr>
          <p:spPr>
            <a:xfrm>
              <a:off x="5476826" y="5607095"/>
              <a:ext cx="3774819" cy="3074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y Stencil Rg" panose="02000503000000020004" pitchFamily="50" charset="0"/>
                  <a:ea typeface="+mn-ea"/>
                  <a:cs typeface="Segoe UI" panose="020B0502040204020203" pitchFamily="34" charset="0"/>
                </a:rPr>
                <a:t>Student Loan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2400" b="1" u="sng" dirty="0">
                <a:solidFill>
                  <a:srgbClr val="FFFFFF"/>
                </a:solidFill>
                <a:latin typeface="Monty Stencil Rg" panose="02000503000000020004" pitchFamily="50" charset="0"/>
                <a:cs typeface="Segoe UI" panose="020B0502040204020203" pitchFamily="34" charset="0"/>
              </a:endParaRPr>
            </a:p>
            <a:p>
              <a:pPr marL="342900" marR="0" lvl="0" indent="-34290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2400" b="1" i="0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seo 700" panose="02000000000000000000" pitchFamily="50" charset="0"/>
                  <a:cs typeface="Segoe UI" panose="020B0502040204020203" pitchFamily="34" charset="0"/>
                </a:rPr>
                <a:t>To pay off university borrowing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2400" b="1" u="sng" dirty="0">
                <a:solidFill>
                  <a:srgbClr val="FFFFFF"/>
                </a:solidFill>
                <a:latin typeface="Monty Stencil Rg" panose="02000503000000020004" pitchFamily="50" charset="0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y Stencil Rg" panose="02000503000000020004" pitchFamily="50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y Stencil Rg" panose="02000503000000020004" pitchFamily="50" charset="0"/>
                <a:ea typeface="+mn-ea"/>
                <a:cs typeface="Segoe UI" panose="020B050204020402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587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49;p84">
            <a:extLst>
              <a:ext uri="{FF2B5EF4-FFF2-40B4-BE49-F238E27FC236}">
                <a16:creationId xmlns="" xmlns:a16="http://schemas.microsoft.com/office/drawing/2014/main" id="{D434CD3B-F704-994F-9276-3C4E16E84BBB}"/>
              </a:ext>
            </a:extLst>
          </p:cNvPr>
          <p:cNvGrpSpPr/>
          <p:nvPr/>
        </p:nvGrpSpPr>
        <p:grpSpPr>
          <a:xfrm>
            <a:off x="8160572" y="3632107"/>
            <a:ext cx="2789495" cy="2916795"/>
            <a:chOff x="5748914" y="1856289"/>
            <a:chExt cx="2091912" cy="2186940"/>
          </a:xfrm>
        </p:grpSpPr>
        <p:sp>
          <p:nvSpPr>
            <p:cNvPr id="8" name="Google Shape;650;p84">
              <a:extLst>
                <a:ext uri="{FF2B5EF4-FFF2-40B4-BE49-F238E27FC236}">
                  <a16:creationId xmlns="" xmlns:a16="http://schemas.microsoft.com/office/drawing/2014/main" id="{A4DB9BD8-FC73-7244-BB52-2102B82A979D}"/>
                </a:ext>
              </a:extLst>
            </p:cNvPr>
            <p:cNvSpPr/>
            <p:nvPr/>
          </p:nvSpPr>
          <p:spPr>
            <a:xfrm rot="10800000">
              <a:off x="5748914" y="1856289"/>
              <a:ext cx="2091912" cy="2186940"/>
            </a:xfrm>
            <a:custGeom>
              <a:avLst/>
              <a:gdLst/>
              <a:ahLst/>
              <a:cxnLst/>
              <a:rect l="l" t="t" r="r" b="b"/>
              <a:pathLst>
                <a:path w="2551112" h="2667000" extrusionOk="0">
                  <a:moveTo>
                    <a:pt x="0" y="2667000"/>
                  </a:moveTo>
                  <a:lnTo>
                    <a:pt x="637778" y="0"/>
                  </a:lnTo>
                  <a:lnTo>
                    <a:pt x="1913334" y="0"/>
                  </a:lnTo>
                  <a:lnTo>
                    <a:pt x="2551112" y="2667000"/>
                  </a:lnTo>
                  <a:lnTo>
                    <a:pt x="0" y="2667000"/>
                  </a:lnTo>
                  <a:close/>
                </a:path>
              </a:pathLst>
            </a:custGeom>
            <a:solidFill>
              <a:srgbClr val="1E7B94"/>
            </a:solidFill>
            <a:ln>
              <a:noFill/>
            </a:ln>
            <a:effectLst>
              <a:outerShdw dist="23000" dir="5400000" rotWithShape="0">
                <a:srgbClr val="808080">
                  <a:alpha val="34900"/>
                </a:srgbClr>
              </a:outerShdw>
            </a:effectLst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651;p84">
              <a:extLst>
                <a:ext uri="{FF2B5EF4-FFF2-40B4-BE49-F238E27FC236}">
                  <a16:creationId xmlns="" xmlns:a16="http://schemas.microsoft.com/office/drawing/2014/main" id="{50CC81E9-EDDC-5B48-92F1-32CC595D73F4}"/>
                </a:ext>
              </a:extLst>
            </p:cNvPr>
            <p:cNvSpPr txBox="1"/>
            <p:nvPr/>
          </p:nvSpPr>
          <p:spPr>
            <a:xfrm>
              <a:off x="6048807" y="2124349"/>
              <a:ext cx="1495200" cy="7077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onty Stencil Rg" panose="02000503000000020004" pitchFamily="50" charset="0"/>
                  <a:cs typeface="Segoe UI" panose="020B0502040204020203" pitchFamily="34" charset="0"/>
                  <a:sym typeface="Arial"/>
                </a:rPr>
                <a:t>Pension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Monty Stencil Rg" panose="02000503000000020004" pitchFamily="50" charset="0"/>
                  <a:cs typeface="Segoe UI" panose="020B0502040204020203" pitchFamily="34" charset="0"/>
                  <a:sym typeface="Arial"/>
                </a:rPr>
                <a:t>Pot</a:t>
              </a:r>
              <a:endParaRPr sz="2400" b="1" dirty="0">
                <a:latin typeface="Monty Stencil Rg" panose="02000503000000020004" pitchFamily="50" charset="0"/>
                <a:cs typeface="Segoe UI" panose="020B0502040204020203" pitchFamily="34" charset="0"/>
              </a:endParaRPr>
            </a:p>
          </p:txBody>
        </p:sp>
      </p:grpSp>
      <p:sp>
        <p:nvSpPr>
          <p:cNvPr id="7" name="Google Shape;666;p84">
            <a:extLst>
              <a:ext uri="{FF2B5EF4-FFF2-40B4-BE49-F238E27FC236}">
                <a16:creationId xmlns="" xmlns:a16="http://schemas.microsoft.com/office/drawing/2014/main" id="{8F33C4EC-492F-2B4A-A5C0-F3AD3E774FD3}"/>
              </a:ext>
            </a:extLst>
          </p:cNvPr>
          <p:cNvSpPr/>
          <p:nvPr/>
        </p:nvSpPr>
        <p:spPr>
          <a:xfrm rot="10800000">
            <a:off x="8581501" y="5355348"/>
            <a:ext cx="1947200" cy="1193600"/>
          </a:xfrm>
          <a:prstGeom prst="trapezoid">
            <a:avLst>
              <a:gd name="adj" fmla="val 23691"/>
            </a:avLst>
          </a:prstGeom>
          <a:solidFill>
            <a:srgbClr val="11526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3F2CC861-866D-2B47-BE75-D5327B7A7F62}"/>
              </a:ext>
            </a:extLst>
          </p:cNvPr>
          <p:cNvGrpSpPr/>
          <p:nvPr/>
        </p:nvGrpSpPr>
        <p:grpSpPr>
          <a:xfrm>
            <a:off x="1131513" y="2222308"/>
            <a:ext cx="2810544" cy="1054293"/>
            <a:chOff x="995846" y="3276673"/>
            <a:chExt cx="2810544" cy="833903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D2277A9B-0939-C345-9D3B-FBA21EFEE269}"/>
                </a:ext>
              </a:extLst>
            </p:cNvPr>
            <p:cNvSpPr/>
            <p:nvPr/>
          </p:nvSpPr>
          <p:spPr>
            <a:xfrm>
              <a:off x="995846" y="3276673"/>
              <a:ext cx="2810544" cy="833903"/>
            </a:xfrm>
            <a:prstGeom prst="roundRect">
              <a:avLst>
                <a:gd name="adj" fmla="val 0"/>
              </a:avLst>
            </a:prstGeom>
            <a:solidFill>
              <a:srgbClr val="4472C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1D41DA5-A79B-3347-933B-AB408FFEE861}"/>
                </a:ext>
              </a:extLst>
            </p:cNvPr>
            <p:cNvSpPr txBox="1"/>
            <p:nvPr/>
          </p:nvSpPr>
          <p:spPr>
            <a:xfrm>
              <a:off x="1090682" y="3365030"/>
              <a:ext cx="2590981" cy="608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Monty Stencil Lt" panose="02000503000000020004" pitchFamily="50" charset="0"/>
                  <a:cs typeface="Segoe UI Black" panose="020B0502040204020203" pitchFamily="34" charset="0"/>
                </a:rPr>
                <a:t>£23,000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3F2CC861-866D-2B47-BE75-D5327B7A7F62}"/>
              </a:ext>
            </a:extLst>
          </p:cNvPr>
          <p:cNvGrpSpPr/>
          <p:nvPr/>
        </p:nvGrpSpPr>
        <p:grpSpPr>
          <a:xfrm rot="21318971">
            <a:off x="600354" y="1644935"/>
            <a:ext cx="1631510" cy="698998"/>
            <a:chOff x="1010226" y="3276674"/>
            <a:chExt cx="1631510" cy="568109"/>
          </a:xfrm>
          <a:solidFill>
            <a:srgbClr val="F28700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D2277A9B-0939-C345-9D3B-FBA21EFEE269}"/>
                </a:ext>
              </a:extLst>
            </p:cNvPr>
            <p:cNvSpPr/>
            <p:nvPr/>
          </p:nvSpPr>
          <p:spPr>
            <a:xfrm>
              <a:off x="1010411" y="3276674"/>
              <a:ext cx="1631141" cy="568109"/>
            </a:xfrm>
            <a:prstGeom prst="roundRect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1D41DA5-A79B-3347-933B-AB408FFEE861}"/>
                </a:ext>
              </a:extLst>
            </p:cNvPr>
            <p:cNvSpPr txBox="1"/>
            <p:nvPr/>
          </p:nvSpPr>
          <p:spPr>
            <a:xfrm>
              <a:off x="1010226" y="3302099"/>
              <a:ext cx="1631510" cy="4752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Monty Stencil Lt" panose="02000503000000020004" pitchFamily="50" charset="0"/>
                  <a:cs typeface="Segoe UI Black" panose="020B0502040204020203" pitchFamily="34" charset="0"/>
                </a:rPr>
                <a:t>Salary</a:t>
              </a:r>
            </a:p>
          </p:txBody>
        </p:sp>
      </p:grpSp>
      <p:pic>
        <p:nvPicPr>
          <p:cNvPr id="17" name="Google Shape;663;p84" descr="coin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3117" y="3297099"/>
            <a:ext cx="3310423" cy="331902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4805016" y="4534302"/>
            <a:ext cx="24609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y Stencil Rg" panose="02000503000000020004" pitchFamily="50" charset="0"/>
                <a:ea typeface="Arial"/>
                <a:cs typeface="Segoe UI" panose="020B0502040204020203" pitchFamily="34" charset="0"/>
                <a:sym typeface="Arial"/>
              </a:rPr>
              <a:t>£69.83</a:t>
            </a:r>
            <a:endParaRPr lang="nb-NO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ty Stencil Rg" panose="02000503000000020004" pitchFamily="50" charset="0"/>
              <a:cs typeface="Segoe UI" panose="020B0502040204020203" pitchFamily="34" charset="0"/>
            </a:endParaRPr>
          </a:p>
        </p:txBody>
      </p:sp>
      <p:sp>
        <p:nvSpPr>
          <p:cNvPr id="20" name="Google Shape;664;p84"/>
          <p:cNvSpPr txBox="1"/>
          <p:nvPr/>
        </p:nvSpPr>
        <p:spPr>
          <a:xfrm>
            <a:off x="4847445" y="4510357"/>
            <a:ext cx="2459693" cy="12899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y Stencil Rg" panose="02000503000000020004" pitchFamily="50" charset="0"/>
                <a:ea typeface="Arial"/>
                <a:cs typeface="Segoe UI" panose="020B0502040204020203" pitchFamily="34" charset="0"/>
                <a:sym typeface="Arial"/>
              </a:rPr>
              <a:t>5%</a:t>
            </a:r>
            <a:endParaRPr sz="5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ty Stencil Rg" panose="02000503000000020004" pitchFamily="50" charset="0"/>
              <a:cs typeface="Segoe UI" panose="020B0502040204020203" pitchFamily="34" charset="0"/>
            </a:endParaRPr>
          </a:p>
        </p:txBody>
      </p:sp>
      <p:sp>
        <p:nvSpPr>
          <p:cNvPr id="21" name="Google Shape;665;p84"/>
          <p:cNvSpPr/>
          <p:nvPr/>
        </p:nvSpPr>
        <p:spPr>
          <a:xfrm rot="5400000">
            <a:off x="5754442" y="2605478"/>
            <a:ext cx="610186" cy="677943"/>
          </a:xfrm>
          <a:prstGeom prst="plus">
            <a:avLst>
              <a:gd name="adj" fmla="val 32699"/>
            </a:avLst>
          </a:prstGeom>
          <a:solidFill>
            <a:srgbClr val="4A5961"/>
          </a:solidFill>
          <a:ln>
            <a:noFill/>
          </a:ln>
          <a:effectLst>
            <a:outerShdw blurRad="40000" dist="23000" dir="5400000" rotWithShape="0">
              <a:srgbClr val="808080">
                <a:alpha val="349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 b="1" dirty="0">
              <a:solidFill>
                <a:srgbClr val="FFFFFF"/>
              </a:solidFill>
              <a:latin typeface="Monty Stencil Rg" panose="02000503000000020004" pitchFamily="50" charset="0"/>
              <a:ea typeface="Calibri"/>
              <a:cs typeface="Segoe UI" panose="020B0502040204020203" pitchFamily="34" charset="0"/>
              <a:sym typeface="Calibri"/>
            </a:endParaRPr>
          </a:p>
        </p:txBody>
      </p:sp>
      <p:pic>
        <p:nvPicPr>
          <p:cNvPr id="22" name="Google Shape;659;p84" descr="coi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91374" y="563620"/>
            <a:ext cx="1971837" cy="197676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660;p84"/>
          <p:cNvSpPr txBox="1"/>
          <p:nvPr/>
        </p:nvSpPr>
        <p:spPr>
          <a:xfrm>
            <a:off x="5091374" y="1219145"/>
            <a:ext cx="1936942" cy="7385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275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GB" sz="4000" b="1" dirty="0">
                <a:solidFill>
                  <a:srgbClr val="FFFFFF"/>
                </a:solidFill>
                <a:latin typeface="Monty Stencil Rg" panose="02000503000000020004" pitchFamily="50" charset="0"/>
                <a:ea typeface="Arial"/>
                <a:cs typeface="Segoe UI" panose="020B0502040204020203" pitchFamily="34" charset="0"/>
                <a:sym typeface="Arial"/>
              </a:rPr>
              <a:t>£41.90</a:t>
            </a:r>
            <a:endParaRPr sz="2400" b="1" dirty="0">
              <a:latin typeface="Monty Stencil Rg" panose="02000503000000020004" pitchFamily="50" charset="0"/>
              <a:cs typeface="Segoe UI" panose="020B0502040204020203" pitchFamily="34" charset="0"/>
            </a:endParaRPr>
          </a:p>
        </p:txBody>
      </p:sp>
      <p:sp>
        <p:nvSpPr>
          <p:cNvPr id="24" name="Google Shape;667;p84"/>
          <p:cNvSpPr txBox="1"/>
          <p:nvPr/>
        </p:nvSpPr>
        <p:spPr>
          <a:xfrm>
            <a:off x="5591698" y="1219145"/>
            <a:ext cx="1137947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GB" sz="4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y Stencil Rg" panose="02000503000000020004" pitchFamily="50" charset="0"/>
                <a:ea typeface="Arial"/>
                <a:cs typeface="Segoe UI" panose="020B0502040204020203" pitchFamily="34" charset="0"/>
                <a:sym typeface="Arial"/>
              </a:rPr>
              <a:t>3%</a:t>
            </a:r>
            <a:endParaRPr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ty Stencil Rg" panose="02000503000000020004" pitchFamily="50" charset="0"/>
              <a:cs typeface="Segoe UI" panose="020B0502040204020203" pitchFamily="34" charset="0"/>
            </a:endParaRPr>
          </a:p>
        </p:txBody>
      </p:sp>
      <p:pic>
        <p:nvPicPr>
          <p:cNvPr id="25" name="Google Shape;663;p84" descr="coin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1822" y="201560"/>
            <a:ext cx="3310423" cy="331902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664;p84"/>
          <p:cNvSpPr txBox="1"/>
          <p:nvPr/>
        </p:nvSpPr>
        <p:spPr>
          <a:xfrm>
            <a:off x="8070596" y="1583445"/>
            <a:ext cx="2760449" cy="12899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y Stencil Rg" panose="02000503000000020004" pitchFamily="50" charset="0"/>
                <a:ea typeface="Arial"/>
                <a:cs typeface="Segoe UI" panose="020B0502040204020203" pitchFamily="34" charset="0"/>
                <a:sym typeface="Arial"/>
              </a:rPr>
              <a:t>8%</a:t>
            </a:r>
            <a:endParaRPr sz="5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onty Stencil Rg" panose="02000503000000020004" pitchFamily="50" charset="0"/>
              <a:cs typeface="Segoe UI" panose="020B0502040204020203" pitchFamily="34" charset="0"/>
            </a:endParaRPr>
          </a:p>
        </p:txBody>
      </p:sp>
      <p:sp>
        <p:nvSpPr>
          <p:cNvPr id="27" name="Google Shape;664;p84"/>
          <p:cNvSpPr txBox="1"/>
          <p:nvPr/>
        </p:nvSpPr>
        <p:spPr>
          <a:xfrm>
            <a:off x="7956181" y="1588095"/>
            <a:ext cx="3031913" cy="738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en-GB" sz="5400" b="1" dirty="0">
                <a:solidFill>
                  <a:srgbClr val="FFFFFF"/>
                </a:solidFill>
                <a:latin typeface="Monty Stencil Rg" panose="02000503000000020004" pitchFamily="50" charset="0"/>
                <a:ea typeface="Arial"/>
                <a:cs typeface="Segoe UI" panose="020B0502040204020203" pitchFamily="34" charset="0"/>
                <a:sym typeface="Arial"/>
              </a:rPr>
              <a:t>£111.83</a:t>
            </a:r>
            <a:endParaRPr sz="5400" b="1" dirty="0">
              <a:latin typeface="Monty Stencil Rg" panose="02000503000000020004" pitchFamily="50" charset="0"/>
              <a:cs typeface="Segoe UI" panose="020B0502040204020203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AB634608-74B2-7540-AFD5-22F87EEB13B8}"/>
              </a:ext>
            </a:extLst>
          </p:cNvPr>
          <p:cNvGrpSpPr/>
          <p:nvPr/>
        </p:nvGrpSpPr>
        <p:grpSpPr>
          <a:xfrm rot="21390906">
            <a:off x="431500" y="364068"/>
            <a:ext cx="3636624" cy="632626"/>
            <a:chOff x="995845" y="3276673"/>
            <a:chExt cx="3636624" cy="632626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9" name="Rounded Rectangle 28">
              <a:extLst>
                <a:ext uri="{FF2B5EF4-FFF2-40B4-BE49-F238E27FC236}">
                  <a16:creationId xmlns="" xmlns:a16="http://schemas.microsoft.com/office/drawing/2014/main" id="{9B8CC065-265E-6F43-BD16-16A3727E2755}"/>
                </a:ext>
              </a:extLst>
            </p:cNvPr>
            <p:cNvSpPr/>
            <p:nvPr/>
          </p:nvSpPr>
          <p:spPr>
            <a:xfrm>
              <a:off x="995845" y="3276673"/>
              <a:ext cx="3636624" cy="632626"/>
            </a:xfrm>
            <a:prstGeom prst="roundRect">
              <a:avLst>
                <a:gd name="adj" fmla="val 0"/>
              </a:avLst>
            </a:prstGeom>
            <a:solidFill>
              <a:srgbClr val="4B59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1B8AC227-D9E5-4B44-A252-E22F40F7098A}"/>
                </a:ext>
              </a:extLst>
            </p:cNvPr>
            <p:cNvSpPr txBox="1"/>
            <p:nvPr/>
          </p:nvSpPr>
          <p:spPr>
            <a:xfrm>
              <a:off x="1079343" y="3303283"/>
              <a:ext cx="34272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onty Stencil Lt" panose="02000503000000020004" pitchFamily="50" charset="0"/>
                  <a:cs typeface="Segoe UI Black" panose="020B0502040204020203" pitchFamily="34" charset="0"/>
                </a:rPr>
                <a:t>Auto Enrolment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2245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20" grpId="1"/>
      <p:bldP spid="21" grpId="0" animBg="1"/>
      <p:bldP spid="23" grpId="0"/>
      <p:bldP spid="24" grpId="0"/>
      <p:bldP spid="24" grpId="1"/>
      <p:bldP spid="26" grpId="0"/>
      <p:bldP spid="26" grpId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9D3DE60-69DA-634D-B418-76FF91DC2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149554">
            <a:off x="6262901" y="1442769"/>
            <a:ext cx="2838722" cy="22865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FCDF7C5-2A8A-AC49-B4DC-BDC7C8600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369363">
            <a:off x="1221308" y="1756885"/>
            <a:ext cx="2531426" cy="20390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61440BC-F807-9E40-9B2A-1F04EDEFE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82012">
            <a:off x="3046246" y="3660231"/>
            <a:ext cx="2838722" cy="228652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5B5D22BE-2730-7945-999F-04474FCFC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98221">
            <a:off x="940259" y="1417445"/>
            <a:ext cx="2266364" cy="2266364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01CF9DAD-3F3C-CB4B-9050-3DDEC37F342D}"/>
              </a:ext>
            </a:extLst>
          </p:cNvPr>
          <p:cNvSpPr/>
          <p:nvPr/>
        </p:nvSpPr>
        <p:spPr>
          <a:xfrm rot="18887809">
            <a:off x="819254" y="1757070"/>
            <a:ext cx="1202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BBA00"/>
                </a:solidFill>
                <a:latin typeface="Museo 700" panose="02000000000000000000" pitchFamily="2" charset="77"/>
              </a:rPr>
              <a:t>Session 1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499595" y="3302300"/>
            <a:ext cx="3187471" cy="460883"/>
            <a:chOff x="499595" y="3302300"/>
            <a:chExt cx="3187471" cy="460883"/>
          </a:xfrm>
        </p:grpSpPr>
        <p:pic>
          <p:nvPicPr>
            <p:cNvPr id="47" name="Picture 46">
              <a:extLst>
                <a:ext uri="{FF2B5EF4-FFF2-40B4-BE49-F238E27FC236}">
                  <a16:creationId xmlns="" xmlns:a16="http://schemas.microsoft.com/office/drawing/2014/main" id="{931045BD-84A3-574D-86BD-7222FDDBB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-240000">
              <a:off x="499595" y="3302300"/>
              <a:ext cx="3187471" cy="4608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01946BC6-B49C-1940-B196-6E614C0B2F27}"/>
                </a:ext>
              </a:extLst>
            </p:cNvPr>
            <p:cNvSpPr/>
            <p:nvPr/>
          </p:nvSpPr>
          <p:spPr>
            <a:xfrm rot="21343667">
              <a:off x="812327" y="3409549"/>
              <a:ext cx="274876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Budgeting &amp; Household Costs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277ED4BC-1456-D44C-952F-23C31361E453}"/>
              </a:ext>
            </a:extLst>
          </p:cNvPr>
          <p:cNvSpPr/>
          <p:nvPr/>
        </p:nvSpPr>
        <p:spPr>
          <a:xfrm rot="21540000">
            <a:off x="3215244" y="411829"/>
            <a:ext cx="57615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MONEY WORKS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7970AB71-1A55-6B4C-8C27-8F8ED12C1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41628">
            <a:off x="3406315" y="3649845"/>
            <a:ext cx="2974826" cy="297482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566BD6A2-7783-F84B-B49F-778A9466A360}"/>
              </a:ext>
            </a:extLst>
          </p:cNvPr>
          <p:cNvSpPr/>
          <p:nvPr/>
        </p:nvSpPr>
        <p:spPr>
          <a:xfrm rot="19961371">
            <a:off x="3595091" y="3911644"/>
            <a:ext cx="1213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BBA00"/>
                </a:solidFill>
                <a:latin typeface="Museo 700" panose="02000000000000000000" pitchFamily="2" charset="77"/>
              </a:rPr>
              <a:t>Session 2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408149" y="5218757"/>
            <a:ext cx="1459350" cy="446546"/>
            <a:chOff x="4408149" y="5218757"/>
            <a:chExt cx="1459350" cy="446546"/>
          </a:xfrm>
        </p:grpSpPr>
        <p:pic>
          <p:nvPicPr>
            <p:cNvPr id="53" name="Picture 52">
              <a:extLst>
                <a:ext uri="{FF2B5EF4-FFF2-40B4-BE49-F238E27FC236}">
                  <a16:creationId xmlns="" xmlns:a16="http://schemas.microsoft.com/office/drawing/2014/main" id="{62734909-D284-9042-A31C-15079FB45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177"/>
            <a:stretch/>
          </p:blipFill>
          <p:spPr>
            <a:xfrm rot="21300690">
              <a:off x="4408149" y="5218757"/>
              <a:ext cx="1459350" cy="4465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C95727AF-88A4-A14C-B283-7DF86F06B0CF}"/>
                </a:ext>
              </a:extLst>
            </p:cNvPr>
            <p:cNvSpPr/>
            <p:nvPr/>
          </p:nvSpPr>
          <p:spPr>
            <a:xfrm rot="21300690">
              <a:off x="4463578" y="5314608"/>
              <a:ext cx="12845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Your Income</a:t>
              </a:r>
            </a:p>
          </p:txBody>
        </p:sp>
      </p:grpSp>
      <p:sp>
        <p:nvSpPr>
          <p:cNvPr id="55" name="Arc 54">
            <a:extLst>
              <a:ext uri="{FF2B5EF4-FFF2-40B4-BE49-F238E27FC236}">
                <a16:creationId xmlns="" xmlns:a16="http://schemas.microsoft.com/office/drawing/2014/main" id="{950AD821-E018-E84B-882B-9193FF9BDC19}"/>
              </a:ext>
            </a:extLst>
          </p:cNvPr>
          <p:cNvSpPr/>
          <p:nvPr/>
        </p:nvSpPr>
        <p:spPr>
          <a:xfrm rot="10800000">
            <a:off x="2277225" y="2477361"/>
            <a:ext cx="2122061" cy="2325373"/>
          </a:xfrm>
          <a:prstGeom prst="arc">
            <a:avLst>
              <a:gd name="adj1" fmla="val 15990598"/>
              <a:gd name="adj2" fmla="val 20926116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Museo 100" panose="02000000000000000000" pitchFamily="50" charset="0"/>
            </a:endParaRPr>
          </a:p>
        </p:txBody>
      </p:sp>
      <p:sp>
        <p:nvSpPr>
          <p:cNvPr id="56" name="Arc 55">
            <a:extLst>
              <a:ext uri="{FF2B5EF4-FFF2-40B4-BE49-F238E27FC236}">
                <a16:creationId xmlns="" xmlns:a16="http://schemas.microsoft.com/office/drawing/2014/main" id="{C18004C1-C800-3C4F-9C17-E52049921E0D}"/>
              </a:ext>
            </a:extLst>
          </p:cNvPr>
          <p:cNvSpPr/>
          <p:nvPr/>
        </p:nvSpPr>
        <p:spPr>
          <a:xfrm rot="16200000">
            <a:off x="4822122" y="2156068"/>
            <a:ext cx="2754156" cy="3018028"/>
          </a:xfrm>
          <a:prstGeom prst="arc">
            <a:avLst>
              <a:gd name="adj1" fmla="val 16313174"/>
              <a:gd name="adj2" fmla="val 0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Museo 100" panose="02000000000000000000" pitchFamily="50" charset="0"/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="" xmlns:a16="http://schemas.microsoft.com/office/drawing/2014/main" id="{B7AE26D7-9174-5846-A1B7-B5D2A36B223C}"/>
              </a:ext>
            </a:extLst>
          </p:cNvPr>
          <p:cNvSpPr/>
          <p:nvPr/>
        </p:nvSpPr>
        <p:spPr>
          <a:xfrm rot="10800000">
            <a:off x="7406650" y="1805938"/>
            <a:ext cx="2754156" cy="3018028"/>
          </a:xfrm>
          <a:prstGeom prst="arc">
            <a:avLst>
              <a:gd name="adj1" fmla="val 16200000"/>
              <a:gd name="adj2" fmla="val 21134810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Museo 100" panose="02000000000000000000" pitchFamily="50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2A007F57-AC2F-FE4B-A284-26C0F5FAA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526">
            <a:off x="6429835" y="1379023"/>
            <a:ext cx="2077948" cy="2077946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A69999B5-29E2-E04E-8C56-172F7053AECE}"/>
              </a:ext>
            </a:extLst>
          </p:cNvPr>
          <p:cNvSpPr/>
          <p:nvPr/>
        </p:nvSpPr>
        <p:spPr>
          <a:xfrm rot="1681267">
            <a:off x="7483687" y="1444372"/>
            <a:ext cx="1213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BBA00"/>
                </a:solidFill>
                <a:latin typeface="Museo 700" panose="02000000000000000000" pitchFamily="2" charset="77"/>
              </a:rPr>
              <a:t>Session 3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286259" y="2413543"/>
            <a:ext cx="2612867" cy="427575"/>
            <a:chOff x="6286259" y="2413543"/>
            <a:chExt cx="2612867" cy="427575"/>
          </a:xfrm>
        </p:grpSpPr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91D17739-1441-9248-B978-B631209F6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415" t="7227"/>
            <a:stretch/>
          </p:blipFill>
          <p:spPr>
            <a:xfrm rot="205986">
              <a:off x="6286259" y="2413543"/>
              <a:ext cx="2612867" cy="4275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1287166D-8C37-5846-BD09-C89AA9432EA4}"/>
                </a:ext>
              </a:extLst>
            </p:cNvPr>
            <p:cNvSpPr/>
            <p:nvPr/>
          </p:nvSpPr>
          <p:spPr>
            <a:xfrm rot="177923">
              <a:off x="6336346" y="2480015"/>
              <a:ext cx="246945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Banking &amp; Being Informed</a:t>
              </a: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79CA5317-A130-3E47-8A08-A0CA4E16DA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26"/>
          <a:stretch/>
        </p:blipFill>
        <p:spPr>
          <a:xfrm rot="721743">
            <a:off x="8664227" y="3515984"/>
            <a:ext cx="2838722" cy="2059549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B7A39C39-43EA-EE4A-99A5-3DDADBEE8964}"/>
              </a:ext>
            </a:extLst>
          </p:cNvPr>
          <p:cNvSpPr/>
          <p:nvPr/>
        </p:nvSpPr>
        <p:spPr>
          <a:xfrm rot="21213849">
            <a:off x="9595403" y="3250983"/>
            <a:ext cx="12133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BBA00"/>
                </a:solidFill>
                <a:latin typeface="Museo 700" panose="02000000000000000000" pitchFamily="2" charset="77"/>
              </a:rPr>
              <a:t>Session 4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8708518" y="5091556"/>
            <a:ext cx="2821413" cy="427575"/>
            <a:chOff x="8708518" y="5045659"/>
            <a:chExt cx="2821413" cy="427575"/>
          </a:xfrm>
        </p:grpSpPr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DC10D518-40A6-3943-B19E-F7128F6608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415" t="7227"/>
            <a:stretch/>
          </p:blipFill>
          <p:spPr>
            <a:xfrm rot="205986">
              <a:off x="8708518" y="5045659"/>
              <a:ext cx="2821413" cy="4275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7" name="Rectangle 66">
              <a:extLst>
                <a:ext uri="{FF2B5EF4-FFF2-40B4-BE49-F238E27FC236}">
                  <a16:creationId xmlns="" xmlns:a16="http://schemas.microsoft.com/office/drawing/2014/main" id="{B3A52E64-F13C-0044-85AB-DF2A0F7C14A1}"/>
                </a:ext>
              </a:extLst>
            </p:cNvPr>
            <p:cNvSpPr/>
            <p:nvPr/>
          </p:nvSpPr>
          <p:spPr>
            <a:xfrm rot="177923">
              <a:off x="8720040" y="5109093"/>
              <a:ext cx="26737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Borrowing &amp; Avoiding Scams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834408" y="3492189"/>
            <a:ext cx="2783491" cy="1571285"/>
            <a:chOff x="8743656" y="3544716"/>
            <a:chExt cx="2783491" cy="1571285"/>
          </a:xfrm>
        </p:grpSpPr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6E32043E-B788-C544-8387-EA1E6C0A7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80290">
              <a:off x="10101211" y="3690065"/>
              <a:ext cx="1425936" cy="1425936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A1F1723D-6F3D-5C4B-B709-8BF6FE32C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313701">
              <a:off x="8743656" y="3544716"/>
              <a:ext cx="1567516" cy="156751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6890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/>
      <p:bldP spid="51" grpId="0"/>
      <p:bldP spid="55" grpId="0" animBg="1"/>
      <p:bldP spid="56" grpId="0" animBg="1"/>
      <p:bldP spid="57" grpId="0" animBg="1"/>
      <p:bldP spid="59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116BE4B-A572-544F-B203-7B437BE6958C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BENEFITS STREET</a:t>
            </a:r>
          </a:p>
        </p:txBody>
      </p:sp>
      <p:pic>
        <p:nvPicPr>
          <p:cNvPr id="3" name="2 - Benefits Street Trailer">
            <a:hlinkClick r:id="" action="ppaction://media"/>
            <a:extLst>
              <a:ext uri="{FF2B5EF4-FFF2-40B4-BE49-F238E27FC236}">
                <a16:creationId xmlns="" xmlns:a16="http://schemas.microsoft.com/office/drawing/2014/main" id="{30168A2A-9389-ED4F-B2DD-D79E1E3F03C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44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A03AC9A-070A-A544-B8F4-131B4EDCD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159481">
            <a:off x="1396829" y="2365170"/>
            <a:ext cx="3073306" cy="30695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C5B09AB-7B65-314D-8B21-FE988B298315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TRUE OR FALSE?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58834" y="2720486"/>
            <a:ext cx="5588154" cy="2116422"/>
            <a:chOff x="5358834" y="2720486"/>
            <a:chExt cx="5588154" cy="2116422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93AC2DE9-80B6-FC47-A8E5-6BED4DA2D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727" r="2878"/>
            <a:stretch/>
          </p:blipFill>
          <p:spPr>
            <a:xfrm>
              <a:off x="5759813" y="4100032"/>
              <a:ext cx="4731026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A9AC1918-D2B3-BF42-881A-42815FABCA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727" r="2878"/>
            <a:stretch/>
          </p:blipFill>
          <p:spPr>
            <a:xfrm flipH="1">
              <a:off x="5486400" y="3436952"/>
              <a:ext cx="5177137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D8701969-A55A-AB40-A9B1-C85357740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727" r="2878"/>
            <a:stretch/>
          </p:blipFill>
          <p:spPr>
            <a:xfrm>
              <a:off x="5915771" y="2759387"/>
              <a:ext cx="4420924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05FC6C88-0DA0-5E41-820F-BB476B704259}"/>
                </a:ext>
              </a:extLst>
            </p:cNvPr>
            <p:cNvSpPr/>
            <p:nvPr/>
          </p:nvSpPr>
          <p:spPr>
            <a:xfrm rot="-60000">
              <a:off x="5358834" y="2720486"/>
              <a:ext cx="5588154" cy="2040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>
                  <a:srgbClr val="FBBA00"/>
                </a:buClr>
              </a:pPr>
              <a:r>
                <a:rPr lang="en-US" sz="3600" b="1" dirty="0">
                  <a:solidFill>
                    <a:schemeClr val="bg1"/>
                  </a:solidFill>
                  <a:latin typeface="Museo 700" panose="02000000000000000000" pitchFamily="2" charset="77"/>
                </a:rPr>
                <a:t>You have to be in receipt of a benefit to get Housing Benefit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9DCEFB3-1EC3-7B46-8238-E7CF265FF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12078">
            <a:off x="1323230" y="1979874"/>
            <a:ext cx="3367377" cy="33673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46648" y="-186987"/>
            <a:ext cx="12485297" cy="7231975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seo 100" panose="02000000000000000000" pitchFamily="50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88971" y="1824587"/>
            <a:ext cx="3952482" cy="3715535"/>
            <a:chOff x="1708533" y="3108476"/>
            <a:chExt cx="3952482" cy="3715535"/>
          </a:xfrm>
        </p:grpSpPr>
        <p:pic>
          <p:nvPicPr>
            <p:cNvPr id="5" name="Picture 4" descr="thumb - whit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900000">
              <a:off x="1708533" y="3108476"/>
              <a:ext cx="3952482" cy="3715535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 rot="21297922">
              <a:off x="2510858" y="4092475"/>
              <a:ext cx="2025601" cy="803553"/>
              <a:chOff x="7207496" y="3370275"/>
              <a:chExt cx="2025601" cy="80355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A9AC1918-D2B3-BF42-881A-42815FABC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7727" r="2878"/>
              <a:stretch/>
            </p:blipFill>
            <p:spPr>
              <a:xfrm flipH="1">
                <a:off x="7209618" y="3436952"/>
                <a:ext cx="2023479" cy="73687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05FC6C88-0DA0-5E41-820F-BB476B704259}"/>
                  </a:ext>
                </a:extLst>
              </p:cNvPr>
              <p:cNvSpPr/>
              <p:nvPr/>
            </p:nvSpPr>
            <p:spPr>
              <a:xfrm rot="21540000">
                <a:off x="7207496" y="3370275"/>
                <a:ext cx="202354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buClr>
                    <a:srgbClr val="FBBA00"/>
                  </a:buClr>
                </a:pPr>
                <a:r>
                  <a:rPr lang="en-US" sz="3600" b="1" dirty="0">
                    <a:solidFill>
                      <a:schemeClr val="bg1"/>
                    </a:solidFill>
                    <a:latin typeface="Museo 700" panose="02000000000000000000" pitchFamily="2" charset="77"/>
                  </a:rPr>
                  <a:t>FALSE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8635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911BEAC-1600-B14E-88FF-7FE444AF14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7"/>
          <a:stretch/>
        </p:blipFill>
        <p:spPr>
          <a:xfrm rot="21235026">
            <a:off x="7654869" y="2392138"/>
            <a:ext cx="2887708" cy="27965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BB69226-A996-FF40-8C86-DF39523FAE16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TRUE OR FALSE?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E7ACBC-9FA4-8E4C-8D4D-57B29B87A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14166">
            <a:off x="8234343" y="2274073"/>
            <a:ext cx="2515355" cy="315269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50160" y="2720486"/>
            <a:ext cx="5588154" cy="2116422"/>
            <a:chOff x="1550160" y="2720486"/>
            <a:chExt cx="5588154" cy="2116422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D968E43-1C23-B74D-9BA9-8D8C5299A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727" r="2878"/>
            <a:stretch/>
          </p:blipFill>
          <p:spPr>
            <a:xfrm>
              <a:off x="1951139" y="4100032"/>
              <a:ext cx="4731026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C27CFABB-F748-1B49-97EB-A5966B76B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727" r="2878"/>
            <a:stretch/>
          </p:blipFill>
          <p:spPr>
            <a:xfrm flipH="1">
              <a:off x="2297925" y="3413099"/>
              <a:ext cx="4110824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DB23E440-8AB3-D341-B0FC-739FF4DB8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727" r="2878"/>
            <a:stretch/>
          </p:blipFill>
          <p:spPr>
            <a:xfrm>
              <a:off x="1645921" y="2743485"/>
              <a:ext cx="5383033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E91F5640-1771-2B4C-A6C7-D0872DEA6B5A}"/>
                </a:ext>
              </a:extLst>
            </p:cNvPr>
            <p:cNvSpPr/>
            <p:nvPr/>
          </p:nvSpPr>
          <p:spPr>
            <a:xfrm rot="-60000">
              <a:off x="1550160" y="2720486"/>
              <a:ext cx="5588154" cy="2040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>
                  <a:srgbClr val="FBBA00"/>
                </a:buClr>
              </a:pPr>
              <a:r>
                <a:rPr lang="en-US" sz="3600" b="1" dirty="0">
                  <a:solidFill>
                    <a:schemeClr val="bg1"/>
                  </a:solidFill>
                  <a:latin typeface="Museo 700" panose="02000000000000000000" pitchFamily="2" charset="77"/>
                </a:rPr>
                <a:t>You have to pay back a budgeting loan / budgeting advance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-146648" y="-186987"/>
            <a:ext cx="12485297" cy="7231975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seo 100" panose="02000000000000000000" pitchFamily="50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28954" y="1618302"/>
            <a:ext cx="3952482" cy="3715535"/>
            <a:chOff x="1233561" y="2056659"/>
            <a:chExt cx="3952482" cy="3715535"/>
          </a:xfrm>
        </p:grpSpPr>
        <p:pic>
          <p:nvPicPr>
            <p:cNvPr id="15" name="Picture 14" descr="thumb - whit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97922">
              <a:off x="1233561" y="2056659"/>
              <a:ext cx="3952482" cy="3715535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 rot="21297922">
              <a:off x="2510858" y="4092475"/>
              <a:ext cx="2025601" cy="803553"/>
              <a:chOff x="7207496" y="3370275"/>
              <a:chExt cx="2025601" cy="80355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A9AC1918-D2B3-BF42-881A-42815FABC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7727" r="2878"/>
              <a:stretch/>
            </p:blipFill>
            <p:spPr>
              <a:xfrm flipH="1">
                <a:off x="7209618" y="3436952"/>
                <a:ext cx="2023479" cy="73687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05FC6C88-0DA0-5E41-820F-BB476B704259}"/>
                  </a:ext>
                </a:extLst>
              </p:cNvPr>
              <p:cNvSpPr/>
              <p:nvPr/>
            </p:nvSpPr>
            <p:spPr>
              <a:xfrm rot="21540000">
                <a:off x="7207496" y="3370275"/>
                <a:ext cx="202354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buClr>
                    <a:srgbClr val="FBBA00"/>
                  </a:buClr>
                </a:pPr>
                <a:r>
                  <a:rPr lang="en-US" sz="3600" b="1" dirty="0">
                    <a:solidFill>
                      <a:schemeClr val="bg1"/>
                    </a:solidFill>
                    <a:latin typeface="Museo 700" panose="02000000000000000000" pitchFamily="2" charset="77"/>
                  </a:rPr>
                  <a:t>TRUE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69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993830C-2E4D-0F48-8EC8-8006BDA800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7"/>
          <a:stretch/>
        </p:blipFill>
        <p:spPr>
          <a:xfrm rot="6518707">
            <a:off x="1803787" y="1988986"/>
            <a:ext cx="2999961" cy="3697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9E63CB2-08E8-3B48-AA9A-5A9B2484CC06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TRUE OR FALSE?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58834" y="2720486"/>
            <a:ext cx="5588154" cy="2116422"/>
            <a:chOff x="5358834" y="2720486"/>
            <a:chExt cx="5588154" cy="211642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A83A3240-6666-2C46-AF27-54D538AAF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rot="10800000">
              <a:off x="6400800" y="4100032"/>
              <a:ext cx="3482672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08EDF6D7-638F-664A-B56E-7B7CE0FC9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5486400" y="3436952"/>
              <a:ext cx="5177137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D8124791-3529-CC45-9BFB-F3D1012CF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rot="10800000">
              <a:off x="5915771" y="2767338"/>
              <a:ext cx="4420924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078E50DB-72D3-CB42-9D5E-D01CEF1C7481}"/>
                </a:ext>
              </a:extLst>
            </p:cNvPr>
            <p:cNvSpPr/>
            <p:nvPr/>
          </p:nvSpPr>
          <p:spPr>
            <a:xfrm rot="-60000">
              <a:off x="5358834" y="2720486"/>
              <a:ext cx="5588154" cy="2040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>
                  <a:srgbClr val="FBBA00"/>
                </a:buClr>
              </a:pPr>
              <a:r>
                <a:rPr lang="en-US" sz="3600" b="1" dirty="0">
                  <a:solidFill>
                    <a:schemeClr val="bg1"/>
                  </a:solidFill>
                  <a:latin typeface="Museo 700" panose="02000000000000000000" pitchFamily="2" charset="77"/>
                </a:rPr>
                <a:t>You can only get a maternity grant if you have worked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6392B7-0E70-8B43-8F19-A43F7E5F1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8191">
            <a:off x="1410150" y="1971923"/>
            <a:ext cx="3369811" cy="3685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46648" y="-186987"/>
            <a:ext cx="12485297" cy="7231975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seo 100" panose="02000000000000000000" pitchFamily="50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87820" y="2191283"/>
            <a:ext cx="3952482" cy="3715535"/>
            <a:chOff x="1728659" y="3218955"/>
            <a:chExt cx="3952482" cy="3715535"/>
          </a:xfrm>
        </p:grpSpPr>
        <p:pic>
          <p:nvPicPr>
            <p:cNvPr id="13" name="Picture 12" descr="thumb - whit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07679">
              <a:off x="1728659" y="3218955"/>
              <a:ext cx="3952482" cy="3715535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 rot="21297922">
              <a:off x="2510858" y="4092475"/>
              <a:ext cx="2025601" cy="803553"/>
              <a:chOff x="7207496" y="3370275"/>
              <a:chExt cx="2025601" cy="80355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A9AC1918-D2B3-BF42-881A-42815FABC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727" r="2878"/>
              <a:stretch/>
            </p:blipFill>
            <p:spPr>
              <a:xfrm flipH="1">
                <a:off x="7209618" y="3436952"/>
                <a:ext cx="2023479" cy="73687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05FC6C88-0DA0-5E41-820F-BB476B704259}"/>
                  </a:ext>
                </a:extLst>
              </p:cNvPr>
              <p:cNvSpPr/>
              <p:nvPr/>
            </p:nvSpPr>
            <p:spPr>
              <a:xfrm rot="21540000">
                <a:off x="7207496" y="3370275"/>
                <a:ext cx="202354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buClr>
                    <a:srgbClr val="FBBA00"/>
                  </a:buClr>
                </a:pPr>
                <a:r>
                  <a:rPr lang="en-US" sz="3600" b="1" dirty="0">
                    <a:solidFill>
                      <a:schemeClr val="bg1"/>
                    </a:solidFill>
                    <a:latin typeface="Museo 700" panose="02000000000000000000" pitchFamily="2" charset="77"/>
                  </a:rPr>
                  <a:t>FALSE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668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F3B368C-DAE0-CE43-9FED-77B1EB62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7"/>
          <a:stretch/>
        </p:blipFill>
        <p:spPr>
          <a:xfrm rot="21235026">
            <a:off x="7559455" y="2630679"/>
            <a:ext cx="2887708" cy="27965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4481682-72A3-BC44-A997-2EA036A3AB8F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TRUE OR FALSE?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7031A69-5180-1E4E-9983-F550F2742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9274">
            <a:off x="7470251" y="2297929"/>
            <a:ext cx="3560658" cy="33514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76793" y="2388088"/>
            <a:ext cx="5619614" cy="2750968"/>
            <a:chOff x="1176793" y="2388088"/>
            <a:chExt cx="5619614" cy="275096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7DCAF63-1E1C-7442-8239-CBA83466C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727" r="2878"/>
            <a:stretch/>
          </p:blipFill>
          <p:spPr>
            <a:xfrm rot="10800000">
              <a:off x="1455089" y="3748837"/>
              <a:ext cx="5136542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073E00BC-7ABE-E44C-89DF-E7545C7D1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727" r="2878"/>
            <a:stretch/>
          </p:blipFill>
          <p:spPr>
            <a:xfrm>
              <a:off x="1256306" y="4402180"/>
              <a:ext cx="5481518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BE72678-1B92-314E-89A2-F8C3BC8D0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727" r="2878"/>
            <a:stretch/>
          </p:blipFill>
          <p:spPr>
            <a:xfrm flipH="1">
              <a:off x="1176793" y="3063242"/>
              <a:ext cx="5518205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F228556A-ACDB-684C-BD4F-C71B92CCB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727" r="2878"/>
            <a:stretch/>
          </p:blipFill>
          <p:spPr>
            <a:xfrm>
              <a:off x="1645921" y="2425432"/>
              <a:ext cx="4850295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C6EDB574-B13D-DF45-B61F-3951E6B9B43C}"/>
                </a:ext>
              </a:extLst>
            </p:cNvPr>
            <p:cNvSpPr/>
            <p:nvPr/>
          </p:nvSpPr>
          <p:spPr>
            <a:xfrm rot="-60000">
              <a:off x="1208253" y="2388088"/>
              <a:ext cx="5588154" cy="27053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>
                  <a:srgbClr val="FBBA00"/>
                </a:buClr>
              </a:pPr>
              <a:r>
                <a:rPr lang="en-US" sz="3600" b="1" dirty="0">
                  <a:solidFill>
                    <a:schemeClr val="bg1"/>
                  </a:solidFill>
                  <a:latin typeface="Museo 700" panose="02000000000000000000" pitchFamily="2" charset="77"/>
                </a:rPr>
                <a:t>Kelly Jones (23) got caught for benefit fraud when she appeared on the TV show Wife Swap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-146648" y="-186987"/>
            <a:ext cx="12485297" cy="7231975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seo 100" panose="02000000000000000000" pitchFamily="50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059107" y="1856843"/>
            <a:ext cx="3952482" cy="3715535"/>
            <a:chOff x="1233561" y="2056659"/>
            <a:chExt cx="3952482" cy="3715535"/>
          </a:xfrm>
        </p:grpSpPr>
        <p:pic>
          <p:nvPicPr>
            <p:cNvPr id="14" name="Picture 13" descr="thumb - whit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97922">
              <a:off x="1233561" y="2056659"/>
              <a:ext cx="3952482" cy="3715535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 rot="21297922">
              <a:off x="2510858" y="4092475"/>
              <a:ext cx="2025601" cy="803553"/>
              <a:chOff x="7207496" y="3370275"/>
              <a:chExt cx="2025601" cy="80355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A9AC1918-D2B3-BF42-881A-42815FABC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7727" r="2878"/>
              <a:stretch/>
            </p:blipFill>
            <p:spPr>
              <a:xfrm flipH="1">
                <a:off x="7209618" y="3436952"/>
                <a:ext cx="2023479" cy="73687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05FC6C88-0DA0-5E41-820F-BB476B704259}"/>
                  </a:ext>
                </a:extLst>
              </p:cNvPr>
              <p:cNvSpPr/>
              <p:nvPr/>
            </p:nvSpPr>
            <p:spPr>
              <a:xfrm rot="21540000">
                <a:off x="7207496" y="3370275"/>
                <a:ext cx="202354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buClr>
                    <a:srgbClr val="FBBA00"/>
                  </a:buClr>
                </a:pPr>
                <a:r>
                  <a:rPr lang="en-US" sz="3600" b="1" dirty="0">
                    <a:solidFill>
                      <a:schemeClr val="bg1"/>
                    </a:solidFill>
                    <a:latin typeface="Museo 700" panose="02000000000000000000" pitchFamily="2" charset="77"/>
                  </a:rPr>
                  <a:t>TRUE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72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5867F88-90AC-2F41-A214-253CFB6BDEE8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TRUE OR FALSE?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58834" y="2698962"/>
            <a:ext cx="5588154" cy="2137946"/>
            <a:chOff x="5358834" y="2698962"/>
            <a:chExt cx="5588154" cy="213794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ED9955E-E203-CB4C-8595-72836A0A6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727" r="2878"/>
            <a:stretch/>
          </p:blipFill>
          <p:spPr>
            <a:xfrm rot="10800000">
              <a:off x="6170212" y="4100032"/>
              <a:ext cx="3951798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0AB6190F-3712-1749-8A98-5E5D914AE0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727" r="2878"/>
            <a:stretch/>
          </p:blipFill>
          <p:spPr>
            <a:xfrm flipH="1">
              <a:off x="5486399" y="3436952"/>
              <a:ext cx="5295569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5746F19-9179-4D44-97C5-BF26FF2E9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727" r="2878"/>
            <a:stretch/>
          </p:blipFill>
          <p:spPr>
            <a:xfrm rot="10800000">
              <a:off x="5470497" y="2767338"/>
              <a:ext cx="5375082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B10D71C-62BB-B94C-BB8D-ECA53D7DF945}"/>
                </a:ext>
              </a:extLst>
            </p:cNvPr>
            <p:cNvSpPr/>
            <p:nvPr/>
          </p:nvSpPr>
          <p:spPr>
            <a:xfrm rot="21540000">
              <a:off x="5358834" y="2698962"/>
              <a:ext cx="5588154" cy="2040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>
                  <a:srgbClr val="FBBA00"/>
                </a:buClr>
              </a:pPr>
              <a:r>
                <a:rPr lang="en-US" sz="3600" b="1" dirty="0">
                  <a:solidFill>
                    <a:schemeClr val="bg1"/>
                  </a:solidFill>
                  <a:latin typeface="Museo 700" panose="02000000000000000000" pitchFamily="2" charset="77"/>
                </a:rPr>
                <a:t>Benefit fraud costs the taxpayer 5 times more than tax evasion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95EDFE7-E916-F24C-8A98-4B17A1DD3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6192">
            <a:off x="1190196" y="1719137"/>
            <a:ext cx="3429512" cy="3651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990E720-5A3D-7045-A09E-35715F9701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27"/>
          <a:stretch/>
        </p:blipFill>
        <p:spPr>
          <a:xfrm rot="8535829">
            <a:off x="1285877" y="2249016"/>
            <a:ext cx="2887708" cy="27965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46648" y="-186987"/>
            <a:ext cx="12485297" cy="7231975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seo 100" panose="02000000000000000000" pitchFamily="50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02494" y="1694010"/>
            <a:ext cx="3952482" cy="3715535"/>
            <a:chOff x="1756025" y="3108286"/>
            <a:chExt cx="3952482" cy="3715535"/>
          </a:xfrm>
        </p:grpSpPr>
        <p:pic>
          <p:nvPicPr>
            <p:cNvPr id="14" name="Picture 13" descr="thumb - whit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74581">
              <a:off x="1756025" y="3108286"/>
              <a:ext cx="3952482" cy="3715535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 rot="21297922">
              <a:off x="2510858" y="4092475"/>
              <a:ext cx="2025601" cy="803553"/>
              <a:chOff x="7207496" y="3370275"/>
              <a:chExt cx="2025601" cy="80355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A9AC1918-D2B3-BF42-881A-42815FABC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727" r="2878"/>
              <a:stretch/>
            </p:blipFill>
            <p:spPr>
              <a:xfrm flipH="1">
                <a:off x="7209618" y="3436952"/>
                <a:ext cx="2023479" cy="73687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05FC6C88-0DA0-5E41-820F-BB476B704259}"/>
                  </a:ext>
                </a:extLst>
              </p:cNvPr>
              <p:cNvSpPr/>
              <p:nvPr/>
            </p:nvSpPr>
            <p:spPr>
              <a:xfrm rot="21540000">
                <a:off x="7207496" y="3370275"/>
                <a:ext cx="202354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buClr>
                    <a:srgbClr val="FBBA00"/>
                  </a:buClr>
                </a:pPr>
                <a:r>
                  <a:rPr lang="en-US" sz="3600" b="1" dirty="0">
                    <a:solidFill>
                      <a:schemeClr val="bg1"/>
                    </a:solidFill>
                    <a:latin typeface="Museo 700" panose="02000000000000000000" pitchFamily="2" charset="77"/>
                  </a:rPr>
                  <a:t>FALSE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665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5ED4C53-910F-8641-A6C8-ACFA25066210}"/>
              </a:ext>
            </a:extLst>
          </p:cNvPr>
          <p:cNvSpPr/>
          <p:nvPr/>
        </p:nvSpPr>
        <p:spPr>
          <a:xfrm rot="-60000">
            <a:off x="1309823" y="411829"/>
            <a:ext cx="95723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TRUE OR FALSE?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27306" y="2728297"/>
            <a:ext cx="4693054" cy="2108611"/>
            <a:chOff x="2027306" y="2728297"/>
            <a:chExt cx="4693054" cy="2108611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0EFFD32-B40E-C743-9F8A-020842618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727" r="2878"/>
            <a:stretch/>
          </p:blipFill>
          <p:spPr>
            <a:xfrm>
              <a:off x="2496709" y="4100032"/>
              <a:ext cx="3808675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EFEA5C00-F3B9-3442-ACC2-8FA06EAB6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727" r="2878"/>
            <a:stretch/>
          </p:blipFill>
          <p:spPr>
            <a:xfrm flipH="1">
              <a:off x="2297925" y="3413099"/>
              <a:ext cx="4110824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D16A6248-C8B5-D047-A25D-3B06914A3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727" r="2878"/>
            <a:stretch/>
          </p:blipFill>
          <p:spPr>
            <a:xfrm>
              <a:off x="2099144" y="2743485"/>
              <a:ext cx="4595854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A964276-B2B8-9F43-803C-47CAB8BF1072}"/>
                </a:ext>
              </a:extLst>
            </p:cNvPr>
            <p:cNvSpPr/>
            <p:nvPr/>
          </p:nvSpPr>
          <p:spPr>
            <a:xfrm rot="-60000">
              <a:off x="2027306" y="2728297"/>
              <a:ext cx="4693054" cy="20405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buClr>
                  <a:srgbClr val="FBBA00"/>
                </a:buClr>
              </a:pPr>
              <a:r>
                <a:rPr lang="en-US" sz="3600" b="1" dirty="0">
                  <a:solidFill>
                    <a:schemeClr val="bg1"/>
                  </a:solidFill>
                  <a:latin typeface="Museo 700" panose="02000000000000000000" pitchFamily="2" charset="77"/>
                </a:rPr>
                <a:t>Most countries in the world have a benefit system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735238-E917-2143-997D-4488EEBA3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32678">
            <a:off x="7456048" y="1948133"/>
            <a:ext cx="3302070" cy="3828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FF8CA4-7669-6D43-8EF6-2B38849021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827"/>
          <a:stretch/>
        </p:blipFill>
        <p:spPr>
          <a:xfrm rot="21235026">
            <a:off x="8078665" y="2176905"/>
            <a:ext cx="2887708" cy="29914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46648" y="-186987"/>
            <a:ext cx="12485297" cy="7231975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useo 100" panose="02000000000000000000" pitchFamily="50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 rot="653470">
            <a:off x="7364869" y="2105990"/>
            <a:ext cx="3952482" cy="3715535"/>
            <a:chOff x="1756025" y="3108286"/>
            <a:chExt cx="3952482" cy="3715535"/>
          </a:xfrm>
        </p:grpSpPr>
        <p:pic>
          <p:nvPicPr>
            <p:cNvPr id="13" name="Picture 12" descr="thumb - whit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74581">
              <a:off x="1756025" y="3108286"/>
              <a:ext cx="3952482" cy="3715535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 rot="21297922">
              <a:off x="2510858" y="4092475"/>
              <a:ext cx="2025601" cy="803553"/>
              <a:chOff x="7207496" y="3370275"/>
              <a:chExt cx="2025601" cy="803553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A9AC1918-D2B3-BF42-881A-42815FABCA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7727" r="2878"/>
              <a:stretch/>
            </p:blipFill>
            <p:spPr>
              <a:xfrm flipH="1">
                <a:off x="7209618" y="3436952"/>
                <a:ext cx="2023479" cy="73687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05FC6C88-0DA0-5E41-820F-BB476B704259}"/>
                  </a:ext>
                </a:extLst>
              </p:cNvPr>
              <p:cNvSpPr/>
              <p:nvPr/>
            </p:nvSpPr>
            <p:spPr>
              <a:xfrm rot="21540000">
                <a:off x="7207496" y="3370275"/>
                <a:ext cx="202354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buClr>
                    <a:srgbClr val="FBBA00"/>
                  </a:buClr>
                </a:pPr>
                <a:r>
                  <a:rPr lang="en-US" sz="3600" b="1" dirty="0">
                    <a:solidFill>
                      <a:schemeClr val="bg1"/>
                    </a:solidFill>
                    <a:latin typeface="Museo 700" panose="02000000000000000000" pitchFamily="2" charset="77"/>
                  </a:rPr>
                  <a:t>FALSE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194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19A5AA-669A-8E45-BC28-EA2080FC4F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27"/>
          <a:stretch/>
        </p:blipFill>
        <p:spPr>
          <a:xfrm rot="21235026">
            <a:off x="9827626" y="325635"/>
            <a:ext cx="1812355" cy="187746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BE703E8-F227-3548-8D8C-39F7A4345911}"/>
              </a:ext>
            </a:extLst>
          </p:cNvPr>
          <p:cNvSpPr/>
          <p:nvPr/>
        </p:nvSpPr>
        <p:spPr>
          <a:xfrm rot="-60000" flipH="1">
            <a:off x="1656899" y="410569"/>
            <a:ext cx="9008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HOUSING BENEFIT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63C043-67FB-7B46-ADD0-3EE568CBCD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406">
            <a:off x="10111322" y="281788"/>
            <a:ext cx="1470365" cy="1470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2C18843-FBB1-3D47-B59E-0BA90C07DC5C}"/>
              </a:ext>
            </a:extLst>
          </p:cNvPr>
          <p:cNvSpPr txBox="1"/>
          <p:nvPr/>
        </p:nvSpPr>
        <p:spPr>
          <a:xfrm rot="-120000">
            <a:off x="794737" y="194376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What is it?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26C10D-508A-0844-B00F-D9B562E0BC02}"/>
              </a:ext>
            </a:extLst>
          </p:cNvPr>
          <p:cNvSpPr txBox="1"/>
          <p:nvPr/>
        </p:nvSpPr>
        <p:spPr>
          <a:xfrm>
            <a:off x="1125187" y="2349503"/>
            <a:ext cx="45630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You may get Housing Benefit if you pay rent and your income (and savings and investments) are below a certain level. You could qualify if you are out of work, or in work and earning a low wage.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0527ED-63DE-0B48-B82A-EE184BC0A178}"/>
              </a:ext>
            </a:extLst>
          </p:cNvPr>
          <p:cNvSpPr txBox="1"/>
          <p:nvPr/>
        </p:nvSpPr>
        <p:spPr>
          <a:xfrm rot="-120000">
            <a:off x="729004" y="4558413"/>
            <a:ext cx="2746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How much do you get?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3E60497-61CB-7B41-BD27-2DFA39C2EEC2}"/>
              </a:ext>
            </a:extLst>
          </p:cNvPr>
          <p:cNvSpPr txBox="1"/>
          <p:nvPr/>
        </p:nvSpPr>
        <p:spPr>
          <a:xfrm>
            <a:off x="1144924" y="4964153"/>
            <a:ext cx="4008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If private renting, your Housing Benefit will be calculated with the Local Housing Allowance rules.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035B789-C3E3-B24B-B1AD-AFCEA8BEF69B}"/>
              </a:ext>
            </a:extLst>
          </p:cNvPr>
          <p:cNvSpPr txBox="1"/>
          <p:nvPr/>
        </p:nvSpPr>
        <p:spPr>
          <a:xfrm rot="-120000">
            <a:off x="6444471" y="4985623"/>
            <a:ext cx="1062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Paid by: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8A203A9-FA33-0849-B1BC-816C0702EFF4}"/>
              </a:ext>
            </a:extLst>
          </p:cNvPr>
          <p:cNvSpPr txBox="1"/>
          <p:nvPr/>
        </p:nvSpPr>
        <p:spPr>
          <a:xfrm>
            <a:off x="6768986" y="5391363"/>
            <a:ext cx="389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BBA00"/>
              </a:buClr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Cheque or into your bank account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E4F45C5-5EFF-7A44-9545-A4A597462CD5}"/>
              </a:ext>
            </a:extLst>
          </p:cNvPr>
          <p:cNvCxnSpPr>
            <a:cxnSpLocks/>
          </p:cNvCxnSpPr>
          <p:nvPr/>
        </p:nvCxnSpPr>
        <p:spPr>
          <a:xfrm>
            <a:off x="6096000" y="2120198"/>
            <a:ext cx="0" cy="352313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8EDE93D-4450-514E-A3CD-5D14FE67B404}"/>
              </a:ext>
            </a:extLst>
          </p:cNvPr>
          <p:cNvSpPr txBox="1"/>
          <p:nvPr/>
        </p:nvSpPr>
        <p:spPr>
          <a:xfrm rot="-120000">
            <a:off x="6362729" y="1935973"/>
            <a:ext cx="2188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Example Amounts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36EBBFD-2EC6-0A40-950D-1CEA314DD23B}"/>
              </a:ext>
            </a:extLst>
          </p:cNvPr>
          <p:cNvSpPr txBox="1"/>
          <p:nvPr/>
        </p:nvSpPr>
        <p:spPr>
          <a:xfrm>
            <a:off x="6740371" y="2350591"/>
            <a:ext cx="4173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BBA00"/>
              </a:buClr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The shared accommodation rate</a:t>
            </a:r>
            <a:b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</a:b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(i.e. the maximum for a single person aged under 25) in the following Boroughs is:</a:t>
            </a:r>
          </a:p>
          <a:p>
            <a:pPr>
              <a:buClr>
                <a:srgbClr val="FBBA00"/>
              </a:buClr>
            </a:pPr>
            <a:endParaRPr lang="en-GB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  <a:p>
            <a:pPr marL="742950" lvl="1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Redbridge £79 a week</a:t>
            </a:r>
          </a:p>
          <a:p>
            <a:pPr marL="742950" lvl="1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Lambeth £98 a week</a:t>
            </a:r>
          </a:p>
          <a:p>
            <a:pPr marL="742950" lvl="1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Tower Hamlets £144 a week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060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/>
      <p:bldP spid="7" grpId="0"/>
      <p:bldP spid="8" grpId="0"/>
      <p:bldP spid="9" grpId="0"/>
      <p:bldP spid="12" grpId="0"/>
      <p:bldP spid="13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BE703E8-F227-3548-8D8C-39F7A4345911}"/>
              </a:ext>
            </a:extLst>
          </p:cNvPr>
          <p:cNvSpPr/>
          <p:nvPr/>
        </p:nvSpPr>
        <p:spPr>
          <a:xfrm rot="-60000" flipH="1">
            <a:off x="1656899" y="410569"/>
            <a:ext cx="9008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HOUSING BENEFIT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63C043-67FB-7B46-ADD0-3EE568CBC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6">
            <a:off x="10111322" y="281788"/>
            <a:ext cx="1470365" cy="1470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19A5AA-669A-8E45-BC28-EA2080FC4F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27"/>
          <a:stretch/>
        </p:blipFill>
        <p:spPr>
          <a:xfrm rot="21235026">
            <a:off x="9827626" y="325635"/>
            <a:ext cx="1812355" cy="1877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2C18843-FBB1-3D47-B59E-0BA90C07DC5C}"/>
              </a:ext>
            </a:extLst>
          </p:cNvPr>
          <p:cNvSpPr txBox="1"/>
          <p:nvPr/>
        </p:nvSpPr>
        <p:spPr>
          <a:xfrm rot="-120000">
            <a:off x="694845" y="2618466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Restrictions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26C10D-508A-0844-B00F-D9B562E0BC02}"/>
              </a:ext>
            </a:extLst>
          </p:cNvPr>
          <p:cNvSpPr txBox="1"/>
          <p:nvPr/>
        </p:nvSpPr>
        <p:spPr>
          <a:xfrm>
            <a:off x="1101438" y="3024206"/>
            <a:ext cx="418308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If you live with a partner, only one of you can get Housing Benefit</a:t>
            </a:r>
          </a:p>
          <a:p>
            <a:pPr marL="285750" indent="-285750">
              <a:spcAft>
                <a:spcPts val="12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If you're single and aged under 35, you can only get Housing Benefit for bed-sit accommodation or one room in shared accommodation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30527ED-63DE-0B48-B82A-EE184BC0A178}"/>
              </a:ext>
            </a:extLst>
          </p:cNvPr>
          <p:cNvSpPr txBox="1"/>
          <p:nvPr/>
        </p:nvSpPr>
        <p:spPr>
          <a:xfrm rot="-120000">
            <a:off x="6536382" y="2618471"/>
            <a:ext cx="457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You can't usually get Housing Benefit if: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3E60497-61CB-7B41-BD27-2DFA39C2EEC2}"/>
              </a:ext>
            </a:extLst>
          </p:cNvPr>
          <p:cNvSpPr txBox="1"/>
          <p:nvPr/>
        </p:nvSpPr>
        <p:spPr>
          <a:xfrm>
            <a:off x="7033241" y="3024209"/>
            <a:ext cx="48777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you have savings of over £16,000</a:t>
            </a:r>
          </a:p>
          <a:p>
            <a:pPr marL="285750" indent="-285750">
              <a:spcAft>
                <a:spcPts val="12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you live in the home of a close relative</a:t>
            </a:r>
          </a:p>
          <a:p>
            <a:pPr marL="285750" indent="-285750">
              <a:spcAft>
                <a:spcPts val="12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you're a full-time student</a:t>
            </a:r>
            <a:b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</a:b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(unless you're disabled or have children)</a:t>
            </a:r>
          </a:p>
          <a:p>
            <a:pPr marL="285750" indent="-285750">
              <a:spcAft>
                <a:spcPts val="12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you're an asylum seeker or are sponsored to be in the UK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E4F45C5-5EFF-7A44-9545-A4A597462CD5}"/>
              </a:ext>
            </a:extLst>
          </p:cNvPr>
          <p:cNvCxnSpPr>
            <a:cxnSpLocks/>
          </p:cNvCxnSpPr>
          <p:nvPr/>
        </p:nvCxnSpPr>
        <p:spPr>
          <a:xfrm>
            <a:off x="6096000" y="2120198"/>
            <a:ext cx="0" cy="352313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99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A1E71CA-DD0F-4F49-8C0D-F8E89DAEC4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7"/>
          <a:stretch/>
        </p:blipFill>
        <p:spPr>
          <a:xfrm rot="5180340">
            <a:off x="639238" y="-104569"/>
            <a:ext cx="1812355" cy="187746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BE703E8-F227-3548-8D8C-39F7A4345911}"/>
              </a:ext>
            </a:extLst>
          </p:cNvPr>
          <p:cNvSpPr/>
          <p:nvPr/>
        </p:nvSpPr>
        <p:spPr>
          <a:xfrm rot="-60000" flipH="1">
            <a:off x="1656899" y="410569"/>
            <a:ext cx="9008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BEDROOM TAX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ED231F-0493-1E49-A474-1BFCD15F7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9442">
            <a:off x="850753" y="479394"/>
            <a:ext cx="2068646" cy="15580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7C1A86-0178-6145-8493-871A0C2F7B26}"/>
              </a:ext>
            </a:extLst>
          </p:cNvPr>
          <p:cNvSpPr txBox="1"/>
          <p:nvPr/>
        </p:nvSpPr>
        <p:spPr>
          <a:xfrm rot="-120000">
            <a:off x="1060721" y="280489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What is it?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28E1D1A-F883-264D-8896-25967CA106A6}"/>
              </a:ext>
            </a:extLst>
          </p:cNvPr>
          <p:cNvSpPr txBox="1"/>
          <p:nvPr/>
        </p:nvSpPr>
        <p:spPr>
          <a:xfrm>
            <a:off x="1391172" y="3210639"/>
            <a:ext cx="3761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FBBA00"/>
              </a:buClr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The Bedroom Tax – or “ending the spare room subsidy” – is the way the government makes social housing tenants pay for ‘spare’ rooms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64B49E8-AD9B-A944-9091-CC7F40FE6737}"/>
              </a:ext>
            </a:extLst>
          </p:cNvPr>
          <p:cNvSpPr txBox="1"/>
          <p:nvPr/>
        </p:nvSpPr>
        <p:spPr>
          <a:xfrm rot="-120000">
            <a:off x="6696076" y="2804897"/>
            <a:ext cx="960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Impact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1693876-D3B2-B94E-8DE5-C6966FD3763C}"/>
              </a:ext>
            </a:extLst>
          </p:cNvPr>
          <p:cNvSpPr txBox="1"/>
          <p:nvPr/>
        </p:nvSpPr>
        <p:spPr>
          <a:xfrm>
            <a:off x="6982859" y="3210637"/>
            <a:ext cx="4416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14% of Housing Benefit will be deducted for one spare bedroom </a:t>
            </a:r>
          </a:p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25% of Housing Benefit will be deducted for more than one spare bedroom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61B1568-6F44-1A45-B7F1-ACD69763653B}"/>
              </a:ext>
            </a:extLst>
          </p:cNvPr>
          <p:cNvCxnSpPr>
            <a:cxnSpLocks/>
          </p:cNvCxnSpPr>
          <p:nvPr/>
        </p:nvCxnSpPr>
        <p:spPr>
          <a:xfrm>
            <a:off x="6096000" y="2120198"/>
            <a:ext cx="0" cy="352313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26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66BD6A2-7783-F84B-B49F-778A9466A360}"/>
              </a:ext>
            </a:extLst>
          </p:cNvPr>
          <p:cNvSpPr/>
          <p:nvPr/>
        </p:nvSpPr>
        <p:spPr>
          <a:xfrm rot="21540000">
            <a:off x="5110304" y="2141126"/>
            <a:ext cx="6736837" cy="3255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Sources of Income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Minimum Wages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Tax – how much and why?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Benefits – The changes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Sanctions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4ADF84D-618C-9941-8999-B479C95E8F7C}"/>
              </a:ext>
            </a:extLst>
          </p:cNvPr>
          <p:cNvSpPr/>
          <p:nvPr/>
        </p:nvSpPr>
        <p:spPr>
          <a:xfrm rot="21540000">
            <a:off x="747212" y="692677"/>
            <a:ext cx="10697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YOUR INCOME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A84B0FF-B496-3142-9645-A1099E2C3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7"/>
          <a:stretch/>
        </p:blipFill>
        <p:spPr>
          <a:xfrm rot="21235026">
            <a:off x="822068" y="2162853"/>
            <a:ext cx="3587383" cy="347416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865995" y="5063819"/>
            <a:ext cx="2017680" cy="537198"/>
            <a:chOff x="1865995" y="5063819"/>
            <a:chExt cx="2017680" cy="537198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078F3A09-CA7E-BB4E-BF17-34209D5F3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386"/>
            <a:stretch/>
          </p:blipFill>
          <p:spPr>
            <a:xfrm rot="21429060">
              <a:off x="1865995" y="5063819"/>
              <a:ext cx="2017680" cy="5371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771A0036-168C-6547-9FE9-7AC35F420EC3}"/>
                </a:ext>
              </a:extLst>
            </p:cNvPr>
            <p:cNvSpPr/>
            <p:nvPr/>
          </p:nvSpPr>
          <p:spPr>
            <a:xfrm rot="21412727">
              <a:off x="2059744" y="5121649"/>
              <a:ext cx="15567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Session 2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E75687C-8183-0F47-971F-F52D22ACB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41628">
            <a:off x="1020800" y="1852287"/>
            <a:ext cx="3406832" cy="3406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016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BE703E8-F227-3548-8D8C-39F7A4345911}"/>
              </a:ext>
            </a:extLst>
          </p:cNvPr>
          <p:cNvSpPr/>
          <p:nvPr/>
        </p:nvSpPr>
        <p:spPr>
          <a:xfrm rot="-60000" flipH="1">
            <a:off x="1656899" y="410569"/>
            <a:ext cx="9008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BEDROOM TAX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6AB5AF-929E-2E42-9A3A-5D09F234A046}"/>
              </a:ext>
            </a:extLst>
          </p:cNvPr>
          <p:cNvSpPr txBox="1"/>
          <p:nvPr/>
        </p:nvSpPr>
        <p:spPr>
          <a:xfrm rot="-120000">
            <a:off x="1787143" y="2607168"/>
            <a:ext cx="218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Who gets a room?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2080B3-1317-1D4A-BDF7-95BFBB10DAFE}"/>
              </a:ext>
            </a:extLst>
          </p:cNvPr>
          <p:cNvSpPr txBox="1"/>
          <p:nvPr/>
        </p:nvSpPr>
        <p:spPr>
          <a:xfrm>
            <a:off x="2832554" y="3012906"/>
            <a:ext cx="755489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FBBA00"/>
              </a:buClr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One bedroom is allowed for each of the following:  </a:t>
            </a:r>
          </a:p>
          <a:p>
            <a:pPr marL="285750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A couple </a:t>
            </a:r>
          </a:p>
          <a:p>
            <a:pPr marL="285750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A person who is not a child (age 16 and over) </a:t>
            </a:r>
          </a:p>
          <a:p>
            <a:pPr marL="285750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Two children of the same gender (aged 10 and over but under 16)  </a:t>
            </a:r>
          </a:p>
          <a:p>
            <a:pPr marL="285750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Two children who are under 10 (regardless of gender) </a:t>
            </a:r>
          </a:p>
          <a:p>
            <a:pPr marL="285750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Any other child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1205932-4FE8-F344-9C94-6261CB208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29442">
            <a:off x="850753" y="479394"/>
            <a:ext cx="2068646" cy="1558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49A4636-8826-6B42-8AAE-05C72A911B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27"/>
          <a:stretch/>
        </p:blipFill>
        <p:spPr>
          <a:xfrm rot="5180340">
            <a:off x="639238" y="-104569"/>
            <a:ext cx="1812355" cy="187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9F3A171-7460-B341-97BB-6CEFBD709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27"/>
          <a:stretch/>
        </p:blipFill>
        <p:spPr>
          <a:xfrm rot="15317558">
            <a:off x="9987424" y="321559"/>
            <a:ext cx="1812355" cy="187746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BE703E8-F227-3548-8D8C-39F7A4345911}"/>
              </a:ext>
            </a:extLst>
          </p:cNvPr>
          <p:cNvSpPr/>
          <p:nvPr/>
        </p:nvSpPr>
        <p:spPr>
          <a:xfrm rot="-60000" flipH="1">
            <a:off x="1656899" y="410569"/>
            <a:ext cx="9008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UNIVERSAL CREDIT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15A347-F24B-0B49-BEB4-75FC569B7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6534">
            <a:off x="10249979" y="313929"/>
            <a:ext cx="1344925" cy="1527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680E409-9089-5546-A251-0C36B0A02670}"/>
              </a:ext>
            </a:extLst>
          </p:cNvPr>
          <p:cNvSpPr txBox="1"/>
          <p:nvPr/>
        </p:nvSpPr>
        <p:spPr>
          <a:xfrm>
            <a:off x="1683913" y="2252210"/>
            <a:ext cx="882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Universal Credit will replace several benefits with a </a:t>
            </a:r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single payment 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5694148-59BF-F343-884A-5C40F35B405B}"/>
              </a:ext>
            </a:extLst>
          </p:cNvPr>
          <p:cNvSpPr txBox="1"/>
          <p:nvPr/>
        </p:nvSpPr>
        <p:spPr>
          <a:xfrm rot="-120000">
            <a:off x="1816453" y="3044596"/>
            <a:ext cx="797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Why?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6DCD05-6926-7241-AD80-1BDC1D7DEE0F}"/>
              </a:ext>
            </a:extLst>
          </p:cNvPr>
          <p:cNvSpPr txBox="1"/>
          <p:nvPr/>
        </p:nvSpPr>
        <p:spPr>
          <a:xfrm>
            <a:off x="1876446" y="3450336"/>
            <a:ext cx="2856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To simplify a complex benefits system</a:t>
            </a:r>
          </a:p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To make work pay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ADF0F3C-4AA4-9245-9FB7-9EE24E2B8091}"/>
              </a:ext>
            </a:extLst>
          </p:cNvPr>
          <p:cNvSpPr txBox="1"/>
          <p:nvPr/>
        </p:nvSpPr>
        <p:spPr>
          <a:xfrm rot="-120000">
            <a:off x="7037531" y="3044595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When?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26F8D9A-DA20-3846-942B-8FD2C9F375DF}"/>
              </a:ext>
            </a:extLst>
          </p:cNvPr>
          <p:cNvSpPr txBox="1"/>
          <p:nvPr/>
        </p:nvSpPr>
        <p:spPr>
          <a:xfrm>
            <a:off x="7342229" y="3450335"/>
            <a:ext cx="3316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BBA00"/>
              </a:buClr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Now until 2023</a:t>
            </a:r>
            <a:b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</a:b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(estimated)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F702196-56DA-6240-99C7-8A8056CC352F}"/>
              </a:ext>
            </a:extLst>
          </p:cNvPr>
          <p:cNvCxnSpPr>
            <a:cxnSpLocks/>
          </p:cNvCxnSpPr>
          <p:nvPr/>
        </p:nvCxnSpPr>
        <p:spPr>
          <a:xfrm>
            <a:off x="6096000" y="3060491"/>
            <a:ext cx="0" cy="1908699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322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/>
      <p:bldP spid="7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611569A-22D4-8641-9375-34D264927264}"/>
              </a:ext>
            </a:extLst>
          </p:cNvPr>
          <p:cNvSpPr txBox="1"/>
          <p:nvPr/>
        </p:nvSpPr>
        <p:spPr>
          <a:xfrm rot="-120000">
            <a:off x="1834209" y="2200756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Current System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A80D35A-07DC-D94F-B9B5-5A7E22183B15}"/>
              </a:ext>
            </a:extLst>
          </p:cNvPr>
          <p:cNvSpPr txBox="1"/>
          <p:nvPr/>
        </p:nvSpPr>
        <p:spPr>
          <a:xfrm>
            <a:off x="2470214" y="2630251"/>
            <a:ext cx="28563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Income related JSA</a:t>
            </a:r>
          </a:p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Income related ESA</a:t>
            </a:r>
          </a:p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Income Support</a:t>
            </a:r>
          </a:p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Working Tax Credits</a:t>
            </a:r>
          </a:p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Child Tax Credits</a:t>
            </a:r>
          </a:p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Housing Benefit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77D8DF2-3ED2-D34F-BEFF-58280366FF00}"/>
              </a:ext>
            </a:extLst>
          </p:cNvPr>
          <p:cNvSpPr txBox="1"/>
          <p:nvPr/>
        </p:nvSpPr>
        <p:spPr>
          <a:xfrm>
            <a:off x="2470214" y="4819393"/>
            <a:ext cx="3167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Disability living allowance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FE3E40-D41D-B44D-A679-59DE9780C81A}"/>
              </a:ext>
            </a:extLst>
          </p:cNvPr>
          <p:cNvSpPr txBox="1"/>
          <p:nvPr/>
        </p:nvSpPr>
        <p:spPr>
          <a:xfrm rot="-120000">
            <a:off x="6413189" y="2200759"/>
            <a:ext cx="151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New system</a:t>
            </a:r>
            <a:endParaRPr lang="en-US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7A5DCAB-9BB0-AB4F-9D7F-B813440F6DCD}"/>
              </a:ext>
            </a:extLst>
          </p:cNvPr>
          <p:cNvSpPr/>
          <p:nvPr/>
        </p:nvSpPr>
        <p:spPr>
          <a:xfrm rot="-60000" flipH="1">
            <a:off x="1656899" y="410569"/>
            <a:ext cx="9008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UC EXPLAINED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EC17965-97D8-234F-9F45-D59E98C83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7"/>
          <a:stretch/>
        </p:blipFill>
        <p:spPr>
          <a:xfrm rot="15317558">
            <a:off x="9987424" y="321559"/>
            <a:ext cx="1812355" cy="1877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71A7608-B6FC-1446-9556-1422BB55B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6534">
            <a:off x="10249979" y="313929"/>
            <a:ext cx="1344925" cy="15279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BB7DED-310B-894D-9F2D-DE4CC5A2C011}"/>
              </a:ext>
            </a:extLst>
          </p:cNvPr>
          <p:cNvSpPr txBox="1"/>
          <p:nvPr/>
        </p:nvSpPr>
        <p:spPr>
          <a:xfrm>
            <a:off x="7594781" y="3164643"/>
            <a:ext cx="1834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BBA00"/>
              </a:buClr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Universal credit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AE6AB31-7A89-EB47-B7C2-1FFC0498F264}"/>
              </a:ext>
            </a:extLst>
          </p:cNvPr>
          <p:cNvSpPr txBox="1"/>
          <p:nvPr/>
        </p:nvSpPr>
        <p:spPr>
          <a:xfrm>
            <a:off x="7594781" y="4569255"/>
            <a:ext cx="1834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BBA00"/>
              </a:buClr>
            </a:pPr>
            <a:r>
              <a:rPr lang="en-GB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Personal independence payment</a:t>
            </a:r>
            <a:endParaRPr lang="en-US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E08DAFA-A8F8-CA42-993A-E0C6E3B03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6534">
            <a:off x="6878571" y="3096815"/>
            <a:ext cx="622481" cy="707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90CCFE1-EA7E-084A-B1F8-66CE67DF9B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28" r="25079"/>
          <a:stretch/>
        </p:blipFill>
        <p:spPr>
          <a:xfrm rot="69399">
            <a:off x="6927748" y="4505238"/>
            <a:ext cx="533409" cy="1069124"/>
          </a:xfrm>
          <a:prstGeom prst="rect">
            <a:avLst/>
          </a:prstGeom>
        </p:spPr>
      </p:pic>
      <p:sp>
        <p:nvSpPr>
          <p:cNvPr id="16" name="Right Brace 15">
            <a:extLst>
              <a:ext uri="{FF2B5EF4-FFF2-40B4-BE49-F238E27FC236}">
                <a16:creationId xmlns="" xmlns:a16="http://schemas.microsoft.com/office/drawing/2014/main" id="{897405E1-9A94-6547-BF58-2FC49231396F}"/>
              </a:ext>
            </a:extLst>
          </p:cNvPr>
          <p:cNvSpPr/>
          <p:nvPr/>
        </p:nvSpPr>
        <p:spPr>
          <a:xfrm>
            <a:off x="5723906" y="2766954"/>
            <a:ext cx="486888" cy="1448790"/>
          </a:xfrm>
          <a:prstGeom prst="rightBrace">
            <a:avLst>
              <a:gd name="adj1" fmla="val 47357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Museo 100" panose="02000000000000000000" pitchFamily="50" charset="0"/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="" xmlns:a16="http://schemas.microsoft.com/office/drawing/2014/main" id="{17E0E28F-7F21-954F-8E9E-EBA956E7C8D5}"/>
              </a:ext>
            </a:extLst>
          </p:cNvPr>
          <p:cNvSpPr/>
          <p:nvPr/>
        </p:nvSpPr>
        <p:spPr>
          <a:xfrm>
            <a:off x="5723906" y="4795642"/>
            <a:ext cx="486888" cy="726386"/>
          </a:xfrm>
          <a:prstGeom prst="rightBrace">
            <a:avLst>
              <a:gd name="adj1" fmla="val 22663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Museo 1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39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1" grpId="0"/>
      <p:bldP spid="12" grpId="0"/>
      <p:bldP spid="16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BE703E8-F227-3548-8D8C-39F7A4345911}"/>
              </a:ext>
            </a:extLst>
          </p:cNvPr>
          <p:cNvSpPr/>
          <p:nvPr/>
        </p:nvSpPr>
        <p:spPr>
          <a:xfrm rot="-60000" flipH="1">
            <a:off x="1656899" y="410569"/>
            <a:ext cx="9008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APA’S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8F352F6-DAFD-D64A-A0DF-9656A1BE286D}"/>
              </a:ext>
            </a:extLst>
          </p:cNvPr>
          <p:cNvSpPr txBox="1"/>
          <p:nvPr/>
        </p:nvSpPr>
        <p:spPr>
          <a:xfrm>
            <a:off x="731520" y="1353663"/>
            <a:ext cx="1120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BBA00"/>
              </a:buClr>
            </a:pPr>
            <a:r>
              <a:rPr lang="en-GB" sz="32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Alternative Payment Arrangements are for those claimants who cannot manage their single monthly payment and there is a risk of financial harm to the claimant and/or their family.</a:t>
            </a:r>
            <a:endParaRPr lang="en-US" sz="3200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F1DFC16-E0FE-B94F-80CD-DEAA5816519C}"/>
              </a:ext>
            </a:extLst>
          </p:cNvPr>
          <p:cNvSpPr txBox="1"/>
          <p:nvPr/>
        </p:nvSpPr>
        <p:spPr>
          <a:xfrm>
            <a:off x="557784" y="3690086"/>
            <a:ext cx="11375135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FBBA00"/>
              </a:buClr>
            </a:pPr>
            <a:r>
              <a:rPr lang="en-GB" sz="2400" b="1" dirty="0">
                <a:solidFill>
                  <a:schemeClr val="bg1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The following APAs are available to help claimants who need additional support:</a:t>
            </a:r>
          </a:p>
          <a:p>
            <a:pPr marL="742950" lvl="1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paying housing costs of Universal Credit as a Managed Payment (MP) direct to the landlord</a:t>
            </a:r>
          </a:p>
          <a:p>
            <a:pPr marL="742950" lvl="1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more frequent than monthly payments</a:t>
            </a:r>
          </a:p>
          <a:p>
            <a:pPr marL="742950" lvl="1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split payment of an award between partners</a:t>
            </a:r>
            <a:endParaRPr lang="en-US" sz="2400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22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BE703E8-F227-3548-8D8C-39F7A4345911}"/>
              </a:ext>
            </a:extLst>
          </p:cNvPr>
          <p:cNvSpPr/>
          <p:nvPr/>
        </p:nvSpPr>
        <p:spPr>
          <a:xfrm rot="-60000" flipH="1">
            <a:off x="1656899" y="410569"/>
            <a:ext cx="9008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APA’S CONTINUED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CD1A0CD-E3DA-394A-A5FF-2ED88E84388A}"/>
              </a:ext>
            </a:extLst>
          </p:cNvPr>
          <p:cNvSpPr txBox="1"/>
          <p:nvPr/>
        </p:nvSpPr>
        <p:spPr>
          <a:xfrm>
            <a:off x="1993392" y="2553863"/>
            <a:ext cx="8547265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FBBA00"/>
              </a:buClr>
            </a:pPr>
            <a:r>
              <a:rPr lang="en-GB" sz="32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You can usually ask for an APA if you have:</a:t>
            </a:r>
          </a:p>
          <a:p>
            <a:pPr marL="742950" lvl="1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addiction problems</a:t>
            </a:r>
          </a:p>
          <a:p>
            <a:pPr marL="742950" lvl="1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rent arrears</a:t>
            </a:r>
          </a:p>
          <a:p>
            <a:pPr marL="742950" lvl="1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mental health issues</a:t>
            </a:r>
          </a:p>
          <a:p>
            <a:pPr marL="742950" lvl="1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learning difficulties</a:t>
            </a:r>
          </a:p>
          <a:p>
            <a:pPr marL="742950" lvl="1" indent="-28575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been previously homeless</a:t>
            </a:r>
            <a:endParaRPr lang="en-US" sz="3200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C4C8107-B6F4-3A48-BAA3-2DB91952250F}"/>
              </a:ext>
            </a:extLst>
          </p:cNvPr>
          <p:cNvSpPr txBox="1"/>
          <p:nvPr/>
        </p:nvSpPr>
        <p:spPr>
          <a:xfrm rot="-120000">
            <a:off x="787555" y="1568330"/>
            <a:ext cx="6256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Who can ask for an APA?</a:t>
            </a:r>
            <a:endParaRPr lang="en-US" sz="4000" b="1" dirty="0">
              <a:solidFill>
                <a:srgbClr val="FBBA00"/>
              </a:solidFill>
              <a:latin typeface="Museo 700" panose="02000000000000000000" pitchFamily="2" charset="77"/>
              <a:cs typeface="Rubik" panose="02000604000000020004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42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3F2E4E4-A9F8-0641-9B1A-6D3E94C1AE87}"/>
              </a:ext>
            </a:extLst>
          </p:cNvPr>
          <p:cNvSpPr txBox="1"/>
          <p:nvPr/>
        </p:nvSpPr>
        <p:spPr>
          <a:xfrm>
            <a:off x="715617" y="1413064"/>
            <a:ext cx="1076076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GB" sz="3200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Pension Credit, Child Benefit, Carer’s Allowance</a:t>
            </a:r>
          </a:p>
          <a:p>
            <a:pPr algn="ctr">
              <a:buClr>
                <a:srgbClr val="FBBA00"/>
              </a:buClr>
            </a:pPr>
            <a:r>
              <a:rPr lang="en-GB" sz="32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(will remain)</a:t>
            </a:r>
          </a:p>
          <a:p>
            <a:pPr algn="ctr">
              <a:buClr>
                <a:srgbClr val="FBBA00"/>
              </a:buClr>
            </a:pPr>
            <a:endParaRPr lang="en-GB" sz="3200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  <a:p>
            <a:pPr algn="ctr">
              <a:buClr>
                <a:srgbClr val="FBBA00"/>
              </a:buClr>
            </a:pPr>
            <a:r>
              <a:rPr lang="en-US" sz="3200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Council Tax Benefit</a:t>
            </a:r>
          </a:p>
          <a:p>
            <a:pPr algn="ctr">
              <a:buClr>
                <a:srgbClr val="FBBA00"/>
              </a:buClr>
            </a:pPr>
            <a:r>
              <a:rPr lang="en-US" sz="32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(</a:t>
            </a:r>
            <a:r>
              <a:rPr lang="en-US" sz="3200" dirty="0" err="1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Localised</a:t>
            </a:r>
            <a:r>
              <a:rPr lang="en-US" sz="32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 Council Tax Schemes)</a:t>
            </a:r>
          </a:p>
          <a:p>
            <a:pPr algn="ctr">
              <a:buClr>
                <a:srgbClr val="FBBA00"/>
              </a:buClr>
            </a:pPr>
            <a:endParaRPr lang="en-US" sz="3200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  <a:p>
            <a:pPr algn="ctr">
              <a:buClr>
                <a:srgbClr val="FBBA00"/>
              </a:buClr>
            </a:pPr>
            <a:r>
              <a:rPr lang="en-US" sz="3200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Contributory JSA and ESA</a:t>
            </a:r>
          </a:p>
          <a:p>
            <a:pPr algn="ctr">
              <a:buClr>
                <a:srgbClr val="FBBA00"/>
              </a:buClr>
            </a:pPr>
            <a:r>
              <a:rPr lang="en-US" sz="3200" dirty="0">
                <a:solidFill>
                  <a:schemeClr val="bg1"/>
                </a:solidFill>
                <a:latin typeface="Museo 500" panose="02000000000000000000" pitchFamily="2" charset="77"/>
                <a:cs typeface="Rubik" panose="02000604000000020004" pitchFamily="2" charset="-79"/>
              </a:rPr>
              <a:t>(will remain) </a:t>
            </a:r>
          </a:p>
        </p:txBody>
      </p:sp>
    </p:spTree>
    <p:extLst>
      <p:ext uri="{BB962C8B-B14F-4D97-AF65-F5344CB8AC3E}">
        <p14:creationId xmlns:p14="http://schemas.microsoft.com/office/powerpoint/2010/main" val="275639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BE703E8-F227-3548-8D8C-39F7A4345911}"/>
              </a:ext>
            </a:extLst>
          </p:cNvPr>
          <p:cNvSpPr/>
          <p:nvPr/>
        </p:nvSpPr>
        <p:spPr>
          <a:xfrm rot="-60000" flipH="1">
            <a:off x="1656899" y="410569"/>
            <a:ext cx="9008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UNIVERSAL CREDIT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3653382-0BA2-0F46-AD97-C1400E120D7D}"/>
              </a:ext>
            </a:extLst>
          </p:cNvPr>
          <p:cNvSpPr txBox="1"/>
          <p:nvPr/>
        </p:nvSpPr>
        <p:spPr>
          <a:xfrm>
            <a:off x="4401787" y="1193337"/>
            <a:ext cx="3388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GB" sz="2400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Making work pay</a:t>
            </a:r>
            <a:endParaRPr lang="en-US" sz="2400" dirty="0">
              <a:solidFill>
                <a:schemeClr val="bg1"/>
              </a:solidFill>
              <a:latin typeface="Museo 500" panose="02000000000000000000" pitchFamily="2" charset="77"/>
              <a:cs typeface="Rubik" panose="02000604000000020004" pitchFamily="2" charset="-79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57867" y="2180148"/>
            <a:ext cx="8873066" cy="3469104"/>
            <a:chOff x="1557867" y="2180148"/>
            <a:chExt cx="8873066" cy="3469104"/>
          </a:xfrm>
        </p:grpSpPr>
        <p:sp>
          <p:nvSpPr>
            <p:cNvPr id="2" name="Freeform 1">
              <a:extLst>
                <a:ext uri="{FF2B5EF4-FFF2-40B4-BE49-F238E27FC236}">
                  <a16:creationId xmlns="" xmlns:a16="http://schemas.microsoft.com/office/drawing/2014/main" id="{19F29FCC-778A-B948-AE9D-5E571A12CE6B}"/>
                </a:ext>
              </a:extLst>
            </p:cNvPr>
            <p:cNvSpPr/>
            <p:nvPr/>
          </p:nvSpPr>
          <p:spPr>
            <a:xfrm>
              <a:off x="2844800" y="4227688"/>
              <a:ext cx="5418667" cy="925689"/>
            </a:xfrm>
            <a:custGeom>
              <a:avLst/>
              <a:gdLst>
                <a:gd name="connsiteX0" fmla="*/ 0 w 5418667"/>
                <a:gd name="connsiteY0" fmla="*/ 925689 h 925689"/>
                <a:gd name="connsiteX1" fmla="*/ 5418667 w 5418667"/>
                <a:gd name="connsiteY1" fmla="*/ 925689 h 925689"/>
                <a:gd name="connsiteX2" fmla="*/ 1286933 w 5418667"/>
                <a:gd name="connsiteY2" fmla="*/ 214489 h 925689"/>
                <a:gd name="connsiteX3" fmla="*/ 417689 w 5418667"/>
                <a:gd name="connsiteY3" fmla="*/ 0 h 925689"/>
                <a:gd name="connsiteX4" fmla="*/ 0 w 5418667"/>
                <a:gd name="connsiteY4" fmla="*/ 0 h 925689"/>
                <a:gd name="connsiteX5" fmla="*/ 0 w 5418667"/>
                <a:gd name="connsiteY5" fmla="*/ 925689 h 92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18667" h="925689">
                  <a:moveTo>
                    <a:pt x="0" y="925689"/>
                  </a:moveTo>
                  <a:lnTo>
                    <a:pt x="5418667" y="925689"/>
                  </a:lnTo>
                  <a:lnTo>
                    <a:pt x="1286933" y="214489"/>
                  </a:lnTo>
                  <a:lnTo>
                    <a:pt x="417689" y="0"/>
                  </a:lnTo>
                  <a:lnTo>
                    <a:pt x="0" y="0"/>
                  </a:lnTo>
                  <a:lnTo>
                    <a:pt x="0" y="925689"/>
                  </a:lnTo>
                  <a:close/>
                </a:path>
              </a:pathLst>
            </a:custGeom>
            <a:solidFill>
              <a:srgbClr val="FB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="" xmlns:a16="http://schemas.microsoft.com/office/drawing/2014/main" id="{2C7EC3F5-F261-7B42-BDC7-FAC45117453F}"/>
                </a:ext>
              </a:extLst>
            </p:cNvPr>
            <p:cNvSpPr/>
            <p:nvPr/>
          </p:nvSpPr>
          <p:spPr>
            <a:xfrm>
              <a:off x="2833511" y="2861733"/>
              <a:ext cx="7044267" cy="2291644"/>
            </a:xfrm>
            <a:custGeom>
              <a:avLst/>
              <a:gdLst>
                <a:gd name="connsiteX0" fmla="*/ 0 w 7044267"/>
                <a:gd name="connsiteY0" fmla="*/ 1253066 h 2291644"/>
                <a:gd name="connsiteX1" fmla="*/ 361244 w 7044267"/>
                <a:gd name="connsiteY1" fmla="*/ 1253066 h 2291644"/>
                <a:gd name="connsiteX2" fmla="*/ 1219200 w 7044267"/>
                <a:gd name="connsiteY2" fmla="*/ 1490133 h 2291644"/>
                <a:gd name="connsiteX3" fmla="*/ 5994400 w 7044267"/>
                <a:gd name="connsiteY3" fmla="*/ 2291644 h 2291644"/>
                <a:gd name="connsiteX4" fmla="*/ 7032978 w 7044267"/>
                <a:gd name="connsiteY4" fmla="*/ 2280355 h 2291644"/>
                <a:gd name="connsiteX5" fmla="*/ 7044267 w 7044267"/>
                <a:gd name="connsiteY5" fmla="*/ 0 h 2291644"/>
                <a:gd name="connsiteX6" fmla="*/ 6028267 w 7044267"/>
                <a:gd name="connsiteY6" fmla="*/ 462844 h 2291644"/>
                <a:gd name="connsiteX7" fmla="*/ 361244 w 7044267"/>
                <a:gd name="connsiteY7" fmla="*/ 1072444 h 2291644"/>
                <a:gd name="connsiteX8" fmla="*/ 0 w 7044267"/>
                <a:gd name="connsiteY8" fmla="*/ 1253066 h 2291644"/>
                <a:gd name="connsiteX0" fmla="*/ 0 w 7044267"/>
                <a:gd name="connsiteY0" fmla="*/ 1253066 h 2291644"/>
                <a:gd name="connsiteX1" fmla="*/ 361244 w 7044267"/>
                <a:gd name="connsiteY1" fmla="*/ 1253066 h 2291644"/>
                <a:gd name="connsiteX2" fmla="*/ 1275644 w 7044267"/>
                <a:gd name="connsiteY2" fmla="*/ 1490133 h 2291644"/>
                <a:gd name="connsiteX3" fmla="*/ 5994400 w 7044267"/>
                <a:gd name="connsiteY3" fmla="*/ 2291644 h 2291644"/>
                <a:gd name="connsiteX4" fmla="*/ 7032978 w 7044267"/>
                <a:gd name="connsiteY4" fmla="*/ 2280355 h 2291644"/>
                <a:gd name="connsiteX5" fmla="*/ 7044267 w 7044267"/>
                <a:gd name="connsiteY5" fmla="*/ 0 h 2291644"/>
                <a:gd name="connsiteX6" fmla="*/ 6028267 w 7044267"/>
                <a:gd name="connsiteY6" fmla="*/ 462844 h 2291644"/>
                <a:gd name="connsiteX7" fmla="*/ 361244 w 7044267"/>
                <a:gd name="connsiteY7" fmla="*/ 1072444 h 2291644"/>
                <a:gd name="connsiteX8" fmla="*/ 0 w 7044267"/>
                <a:gd name="connsiteY8" fmla="*/ 1253066 h 2291644"/>
                <a:gd name="connsiteX0" fmla="*/ 0 w 7044267"/>
                <a:gd name="connsiteY0" fmla="*/ 1253066 h 2291644"/>
                <a:gd name="connsiteX1" fmla="*/ 361244 w 7044267"/>
                <a:gd name="connsiteY1" fmla="*/ 1253066 h 2291644"/>
                <a:gd name="connsiteX2" fmla="*/ 1309510 w 7044267"/>
                <a:gd name="connsiteY2" fmla="*/ 1478844 h 2291644"/>
                <a:gd name="connsiteX3" fmla="*/ 5994400 w 7044267"/>
                <a:gd name="connsiteY3" fmla="*/ 2291644 h 2291644"/>
                <a:gd name="connsiteX4" fmla="*/ 7032978 w 7044267"/>
                <a:gd name="connsiteY4" fmla="*/ 2280355 h 2291644"/>
                <a:gd name="connsiteX5" fmla="*/ 7044267 w 7044267"/>
                <a:gd name="connsiteY5" fmla="*/ 0 h 2291644"/>
                <a:gd name="connsiteX6" fmla="*/ 6028267 w 7044267"/>
                <a:gd name="connsiteY6" fmla="*/ 462844 h 2291644"/>
                <a:gd name="connsiteX7" fmla="*/ 361244 w 7044267"/>
                <a:gd name="connsiteY7" fmla="*/ 1072444 h 2291644"/>
                <a:gd name="connsiteX8" fmla="*/ 0 w 7044267"/>
                <a:gd name="connsiteY8" fmla="*/ 1253066 h 229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44267" h="2291644">
                  <a:moveTo>
                    <a:pt x="0" y="1253066"/>
                  </a:moveTo>
                  <a:lnTo>
                    <a:pt x="361244" y="1253066"/>
                  </a:lnTo>
                  <a:lnTo>
                    <a:pt x="1309510" y="1478844"/>
                  </a:lnTo>
                  <a:lnTo>
                    <a:pt x="5994400" y="2291644"/>
                  </a:lnTo>
                  <a:lnTo>
                    <a:pt x="7032978" y="2280355"/>
                  </a:lnTo>
                  <a:lnTo>
                    <a:pt x="7044267" y="0"/>
                  </a:lnTo>
                  <a:lnTo>
                    <a:pt x="6028267" y="462844"/>
                  </a:lnTo>
                  <a:lnTo>
                    <a:pt x="361244" y="1072444"/>
                  </a:lnTo>
                  <a:lnTo>
                    <a:pt x="0" y="12530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8822381-8608-4945-BF37-D01EDAB9A402}"/>
                </a:ext>
              </a:extLst>
            </p:cNvPr>
            <p:cNvSpPr txBox="1"/>
            <p:nvPr/>
          </p:nvSpPr>
          <p:spPr>
            <a:xfrm>
              <a:off x="2782711" y="5310698"/>
              <a:ext cx="869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98"/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Arial"/>
                </a:rPr>
                <a:t>£</a:t>
              </a:r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100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FBA8112-44A1-F444-81A1-8B71A3EDE692}"/>
                </a:ext>
              </a:extLst>
            </p:cNvPr>
            <p:cNvSpPr txBox="1"/>
            <p:nvPr/>
          </p:nvSpPr>
          <p:spPr>
            <a:xfrm>
              <a:off x="3925711" y="5310697"/>
              <a:ext cx="869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98"/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Arial"/>
                </a:rPr>
                <a:t>£2</a:t>
              </a:r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B649995-3010-0847-9B3E-F0D04B138B1C}"/>
                </a:ext>
              </a:extLst>
            </p:cNvPr>
            <p:cNvSpPr txBox="1"/>
            <p:nvPr/>
          </p:nvSpPr>
          <p:spPr>
            <a:xfrm>
              <a:off x="5068711" y="5310698"/>
              <a:ext cx="869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98"/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Arial"/>
                </a:rPr>
                <a:t>£</a:t>
              </a:r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300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D1C924E-81E4-934B-B514-C8C8DC479692}"/>
                </a:ext>
              </a:extLst>
            </p:cNvPr>
            <p:cNvSpPr txBox="1"/>
            <p:nvPr/>
          </p:nvSpPr>
          <p:spPr>
            <a:xfrm>
              <a:off x="6211711" y="5310697"/>
              <a:ext cx="869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98"/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Arial"/>
                </a:rPr>
                <a:t>£</a:t>
              </a:r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400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B6ECB772-B4E3-5645-BC02-CC4AADFCFCE9}"/>
                </a:ext>
              </a:extLst>
            </p:cNvPr>
            <p:cNvSpPr txBox="1"/>
            <p:nvPr/>
          </p:nvSpPr>
          <p:spPr>
            <a:xfrm>
              <a:off x="7275689" y="5310698"/>
              <a:ext cx="869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98"/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Arial"/>
                </a:rPr>
                <a:t>£</a:t>
              </a:r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500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4E13A34-878F-6443-8767-A8BF4DE96066}"/>
                </a:ext>
              </a:extLst>
            </p:cNvPr>
            <p:cNvSpPr txBox="1"/>
            <p:nvPr/>
          </p:nvSpPr>
          <p:spPr>
            <a:xfrm>
              <a:off x="8418689" y="5310697"/>
              <a:ext cx="869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98"/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Arial"/>
                </a:rPr>
                <a:t>£</a:t>
              </a:r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600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BD400B92-1631-AB44-BCF9-0F84C04D58F4}"/>
                </a:ext>
              </a:extLst>
            </p:cNvPr>
            <p:cNvSpPr txBox="1"/>
            <p:nvPr/>
          </p:nvSpPr>
          <p:spPr>
            <a:xfrm>
              <a:off x="9561689" y="5310697"/>
              <a:ext cx="869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98"/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Arial"/>
                </a:rPr>
                <a:t>£</a:t>
              </a:r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700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F2C02E18-68F8-6B45-805E-A182C4810E94}"/>
                </a:ext>
              </a:extLst>
            </p:cNvPr>
            <p:cNvSpPr txBox="1"/>
            <p:nvPr/>
          </p:nvSpPr>
          <p:spPr>
            <a:xfrm>
              <a:off x="1557867" y="4987533"/>
              <a:ext cx="1145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198"/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Arial"/>
                </a:rPr>
                <a:t>£</a:t>
              </a:r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100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16703DF-F26F-3548-A038-0AF941781D34}"/>
                </a:ext>
              </a:extLst>
            </p:cNvPr>
            <p:cNvSpPr txBox="1"/>
            <p:nvPr/>
          </p:nvSpPr>
          <p:spPr>
            <a:xfrm>
              <a:off x="1557867" y="4332113"/>
              <a:ext cx="1145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198"/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Arial"/>
                </a:rPr>
                <a:t>£2</a:t>
              </a:r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23608FB8-BA30-314B-A83D-21331FBF1E52}"/>
                </a:ext>
              </a:extLst>
            </p:cNvPr>
            <p:cNvSpPr txBox="1"/>
            <p:nvPr/>
          </p:nvSpPr>
          <p:spPr>
            <a:xfrm>
              <a:off x="1557867" y="3614792"/>
              <a:ext cx="1145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198"/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Arial"/>
                </a:rPr>
                <a:t>£</a:t>
              </a:r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300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975347A5-691D-9B43-AACF-BF4AE64583DC}"/>
                </a:ext>
              </a:extLst>
            </p:cNvPr>
            <p:cNvSpPr txBox="1"/>
            <p:nvPr/>
          </p:nvSpPr>
          <p:spPr>
            <a:xfrm>
              <a:off x="1557867" y="2897469"/>
              <a:ext cx="1145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198"/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Arial"/>
                </a:rPr>
                <a:t>£</a:t>
              </a:r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400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929F02F-250F-2142-AD5C-DAF1C88FA0AB}"/>
                </a:ext>
              </a:extLst>
            </p:cNvPr>
            <p:cNvSpPr txBox="1"/>
            <p:nvPr/>
          </p:nvSpPr>
          <p:spPr>
            <a:xfrm>
              <a:off x="1557867" y="2180148"/>
              <a:ext cx="11458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198"/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Arial"/>
                </a:rPr>
                <a:t>£</a:t>
              </a:r>
              <a:r>
                <a:rPr lang="en-US" sz="1600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500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6955444F-6691-E34E-8657-94E71F22332D}"/>
                </a:ext>
              </a:extLst>
            </p:cNvPr>
            <p:cNvCxnSpPr/>
            <p:nvPr/>
          </p:nvCxnSpPr>
          <p:spPr>
            <a:xfrm rot="5400000">
              <a:off x="1138414" y="3745422"/>
              <a:ext cx="3130550" cy="1588"/>
            </a:xfrm>
            <a:prstGeom prst="line">
              <a:avLst/>
            </a:prstGeom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77309085-BA81-014A-902E-E14D48BD933B}"/>
                </a:ext>
              </a:extLst>
            </p:cNvPr>
            <p:cNvCxnSpPr/>
            <p:nvPr/>
          </p:nvCxnSpPr>
          <p:spPr>
            <a:xfrm rot="10800000" flipV="1">
              <a:off x="2703689" y="5297997"/>
              <a:ext cx="7467600" cy="794"/>
            </a:xfrm>
            <a:prstGeom prst="line">
              <a:avLst/>
            </a:prstGeom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596CD80-7C44-3A45-9DAE-0B6E4A4AF54B}"/>
                </a:ext>
              </a:extLst>
            </p:cNvPr>
            <p:cNvSpPr txBox="1"/>
            <p:nvPr/>
          </p:nvSpPr>
          <p:spPr>
            <a:xfrm>
              <a:off x="3364969" y="2496857"/>
              <a:ext cx="58624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98"/>
              <a:r>
                <a:rPr lang="en-US" b="1" dirty="0">
                  <a:solidFill>
                    <a:prstClr val="whit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Universal Credit: lone parent with two children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4470F691-CEEF-4549-8D39-618753B37D9B}"/>
                </a:ext>
              </a:extLst>
            </p:cNvPr>
            <p:cNvSpPr txBox="1"/>
            <p:nvPr/>
          </p:nvSpPr>
          <p:spPr>
            <a:xfrm>
              <a:off x="6594711" y="4044711"/>
              <a:ext cx="26868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98"/>
              <a:r>
                <a:rPr lang="en-US" sz="1600" b="1" dirty="0">
                  <a:solidFill>
                    <a:srgbClr val="55091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Total in-pocket income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DCC19DDD-460A-0646-966B-042E66AEB991}"/>
                </a:ext>
              </a:extLst>
            </p:cNvPr>
            <p:cNvSpPr txBox="1"/>
            <p:nvPr/>
          </p:nvSpPr>
          <p:spPr>
            <a:xfrm>
              <a:off x="2967349" y="4709564"/>
              <a:ext cx="26853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98"/>
              <a:r>
                <a:rPr lang="en-US" sz="1600" b="1" dirty="0">
                  <a:solidFill>
                    <a:srgbClr val="55091E"/>
                  </a:solidFill>
                  <a:latin typeface="Museo 700" panose="02000000000000000000" pitchFamily="2" charset="77"/>
                  <a:cs typeface="Rubik" panose="02000604000000020004" pitchFamily="2" charset="-79"/>
                </a:rPr>
                <a:t>Universal Credit payment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3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D72E77F7-6EA6-BC46-B9D9-B55CCFB06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0425">
            <a:off x="6873702" y="3763879"/>
            <a:ext cx="1686264" cy="1023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22117031-EBAB-0349-B608-993661EC2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0425">
            <a:off x="6939962" y="3467535"/>
            <a:ext cx="1686264" cy="1023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5DAA6BAF-254A-5D4D-ADE8-B5D1F952B3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0425">
            <a:off x="6860450" y="3152452"/>
            <a:ext cx="1686264" cy="1023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D8F7546-2A7A-A247-9D1C-757CB4A5E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0425">
            <a:off x="6953214" y="2844091"/>
            <a:ext cx="1686264" cy="1023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9AE1570-CEFC-4D42-B7F5-4B67009B0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0425">
            <a:off x="6939962" y="2521243"/>
            <a:ext cx="1686264" cy="1023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39A823BB-791B-024F-8172-647A99726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0425">
            <a:off x="6873702" y="2219412"/>
            <a:ext cx="1686264" cy="1023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662FB5F-5DCA-FF4D-8B41-22723318A390}"/>
              </a:ext>
            </a:extLst>
          </p:cNvPr>
          <p:cNvGrpSpPr/>
          <p:nvPr/>
        </p:nvGrpSpPr>
        <p:grpSpPr>
          <a:xfrm>
            <a:off x="3206816" y="3741412"/>
            <a:ext cx="1692769" cy="1036692"/>
            <a:chOff x="7337850" y="3741412"/>
            <a:chExt cx="1692769" cy="1036692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3804550-15FD-254F-B53E-5F07440B7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00425">
              <a:off x="7344355" y="3749212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Freeform 22">
              <a:extLst>
                <a:ext uri="{FF2B5EF4-FFF2-40B4-BE49-F238E27FC236}">
                  <a16:creationId xmlns="" xmlns:a16="http://schemas.microsoft.com/office/drawing/2014/main" id="{A7A02A9B-19BC-0B43-AAC8-E847BCC9548A}"/>
                </a:ext>
              </a:extLst>
            </p:cNvPr>
            <p:cNvSpPr/>
            <p:nvPr/>
          </p:nvSpPr>
          <p:spPr>
            <a:xfrm>
              <a:off x="7337850" y="3741412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FBBA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2DD18AC-B7F8-5D48-8666-494185903345}"/>
              </a:ext>
            </a:extLst>
          </p:cNvPr>
          <p:cNvSpPr txBox="1"/>
          <p:nvPr/>
        </p:nvSpPr>
        <p:spPr>
          <a:xfrm>
            <a:off x="860410" y="3377446"/>
            <a:ext cx="2068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rgbClr val="FBBA00"/>
              </a:buClr>
            </a:pPr>
            <a:r>
              <a:rPr lang="en-GB" sz="2400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Universal Credit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4DAF772-F96A-AE47-ADED-33CC97B2FBE7}"/>
              </a:ext>
            </a:extLst>
          </p:cNvPr>
          <p:cNvSpPr txBox="1"/>
          <p:nvPr/>
        </p:nvSpPr>
        <p:spPr>
          <a:xfrm>
            <a:off x="2372124" y="5139219"/>
            <a:ext cx="329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GB" sz="3200" b="1" dirty="0">
                <a:solidFill>
                  <a:schemeClr val="bg1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Out of work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CA2356B-0B15-5C46-BD6B-0EABE940B0E7}"/>
              </a:ext>
            </a:extLst>
          </p:cNvPr>
          <p:cNvSpPr txBox="1"/>
          <p:nvPr/>
        </p:nvSpPr>
        <p:spPr>
          <a:xfrm>
            <a:off x="6595432" y="5139219"/>
            <a:ext cx="2495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GB" sz="3200" b="1" dirty="0">
                <a:solidFill>
                  <a:schemeClr val="bg1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In work</a:t>
            </a:r>
          </a:p>
        </p:txBody>
      </p:sp>
      <p:sp>
        <p:nvSpPr>
          <p:cNvPr id="19" name="Chevron 18">
            <a:extLst>
              <a:ext uri="{FF2B5EF4-FFF2-40B4-BE49-F238E27FC236}">
                <a16:creationId xmlns="" xmlns:a16="http://schemas.microsoft.com/office/drawing/2014/main" id="{70B4390D-BCB0-5944-B825-3EC887A59077}"/>
              </a:ext>
            </a:extLst>
          </p:cNvPr>
          <p:cNvSpPr/>
          <p:nvPr/>
        </p:nvSpPr>
        <p:spPr>
          <a:xfrm>
            <a:off x="5659905" y="3107267"/>
            <a:ext cx="395112" cy="643467"/>
          </a:xfrm>
          <a:prstGeom prst="chevron">
            <a:avLst/>
          </a:prstGeom>
          <a:solidFill>
            <a:srgbClr val="FB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Museo 100" panose="02000000000000000000" pitchFamily="50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68DD76C-0A68-EB45-A861-19E1B3D3AE87}"/>
              </a:ext>
            </a:extLst>
          </p:cNvPr>
          <p:cNvGrpSpPr/>
          <p:nvPr/>
        </p:nvGrpSpPr>
        <p:grpSpPr>
          <a:xfrm>
            <a:off x="3126190" y="3444240"/>
            <a:ext cx="1686264" cy="1036692"/>
            <a:chOff x="6704276" y="3444240"/>
            <a:chExt cx="1686264" cy="1036692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1CC3F1E-A808-2440-8EF2-ABA4F16E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00425">
              <a:off x="6704276" y="3454810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Freeform 23">
              <a:extLst>
                <a:ext uri="{FF2B5EF4-FFF2-40B4-BE49-F238E27FC236}">
                  <a16:creationId xmlns="" xmlns:a16="http://schemas.microsoft.com/office/drawing/2014/main" id="{32CB872D-A482-4D49-97C7-62983C78F3AD}"/>
                </a:ext>
              </a:extLst>
            </p:cNvPr>
            <p:cNvSpPr/>
            <p:nvPr/>
          </p:nvSpPr>
          <p:spPr>
            <a:xfrm>
              <a:off x="6709744" y="3444240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FBBA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12AEAA9C-5BC8-7648-84C3-CFDFF058F53A}"/>
              </a:ext>
            </a:extLst>
          </p:cNvPr>
          <p:cNvGrpSpPr/>
          <p:nvPr/>
        </p:nvGrpSpPr>
        <p:grpSpPr>
          <a:xfrm>
            <a:off x="3205702" y="3152016"/>
            <a:ext cx="1686264" cy="1036692"/>
            <a:chOff x="6704276" y="3444240"/>
            <a:chExt cx="1686264" cy="1036692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28791909-97F4-C04F-90FF-0A6C827C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00425">
              <a:off x="6704276" y="3454810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Freeform 31">
              <a:extLst>
                <a:ext uri="{FF2B5EF4-FFF2-40B4-BE49-F238E27FC236}">
                  <a16:creationId xmlns="" xmlns:a16="http://schemas.microsoft.com/office/drawing/2014/main" id="{4B030371-A194-584A-802D-53599385BFD7}"/>
                </a:ext>
              </a:extLst>
            </p:cNvPr>
            <p:cNvSpPr/>
            <p:nvPr/>
          </p:nvSpPr>
          <p:spPr>
            <a:xfrm>
              <a:off x="6709744" y="3444240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FBBA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F60750D7-18C4-B948-AF4A-59958C1492E3}"/>
              </a:ext>
            </a:extLst>
          </p:cNvPr>
          <p:cNvGrpSpPr/>
          <p:nvPr/>
        </p:nvGrpSpPr>
        <p:grpSpPr>
          <a:xfrm>
            <a:off x="3139442" y="2860556"/>
            <a:ext cx="1686264" cy="1036692"/>
            <a:chOff x="6704276" y="3444240"/>
            <a:chExt cx="1686264" cy="1036692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656E55B7-5BEC-4646-BD82-5E19B03F5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00425">
              <a:off x="6704276" y="3454810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Freeform 34">
              <a:extLst>
                <a:ext uri="{FF2B5EF4-FFF2-40B4-BE49-F238E27FC236}">
                  <a16:creationId xmlns="" xmlns:a16="http://schemas.microsoft.com/office/drawing/2014/main" id="{1E369B5A-154A-9940-8D39-16B3D07AFE38}"/>
                </a:ext>
              </a:extLst>
            </p:cNvPr>
            <p:cNvSpPr/>
            <p:nvPr/>
          </p:nvSpPr>
          <p:spPr>
            <a:xfrm>
              <a:off x="6709744" y="3444240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FBBA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B228DCEA-DED2-744A-B538-B37A54BEA66D}"/>
              </a:ext>
            </a:extLst>
          </p:cNvPr>
          <p:cNvGrpSpPr/>
          <p:nvPr/>
        </p:nvGrpSpPr>
        <p:grpSpPr>
          <a:xfrm>
            <a:off x="3205702" y="2545472"/>
            <a:ext cx="1686264" cy="1036692"/>
            <a:chOff x="6704276" y="3444240"/>
            <a:chExt cx="1686264" cy="1036692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59241C37-25D7-E645-862F-B8B57DF7B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00425">
              <a:off x="6704276" y="3454810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Freeform 37">
              <a:extLst>
                <a:ext uri="{FF2B5EF4-FFF2-40B4-BE49-F238E27FC236}">
                  <a16:creationId xmlns="" xmlns:a16="http://schemas.microsoft.com/office/drawing/2014/main" id="{8202ECCD-3500-3E45-B50F-594183260D71}"/>
                </a:ext>
              </a:extLst>
            </p:cNvPr>
            <p:cNvSpPr/>
            <p:nvPr/>
          </p:nvSpPr>
          <p:spPr>
            <a:xfrm>
              <a:off x="6709744" y="3444240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FBBA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7865945A-1FE1-6043-8753-E4F56CA6B4C2}"/>
              </a:ext>
            </a:extLst>
          </p:cNvPr>
          <p:cNvGrpSpPr/>
          <p:nvPr/>
        </p:nvGrpSpPr>
        <p:grpSpPr>
          <a:xfrm>
            <a:off x="6913458" y="1893063"/>
            <a:ext cx="1686264" cy="1036692"/>
            <a:chOff x="6704276" y="3444240"/>
            <a:chExt cx="1686264" cy="1036692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A1D8B576-3799-9744-8AF6-5F8DC8BCC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00425">
              <a:off x="6704276" y="3454810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" name="Freeform 45">
              <a:extLst>
                <a:ext uri="{FF2B5EF4-FFF2-40B4-BE49-F238E27FC236}">
                  <a16:creationId xmlns="" xmlns:a16="http://schemas.microsoft.com/office/drawing/2014/main" id="{1AB0FB54-D1F6-3049-9A55-3A06429696AB}"/>
                </a:ext>
              </a:extLst>
            </p:cNvPr>
            <p:cNvSpPr/>
            <p:nvPr/>
          </p:nvSpPr>
          <p:spPr>
            <a:xfrm>
              <a:off x="6709744" y="3444240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FBBA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EE7BE4C6-477F-3E44-8F19-7B025EA73E3B}"/>
              </a:ext>
            </a:extLst>
          </p:cNvPr>
          <p:cNvGrpSpPr/>
          <p:nvPr/>
        </p:nvGrpSpPr>
        <p:grpSpPr>
          <a:xfrm>
            <a:off x="6966466" y="1601603"/>
            <a:ext cx="1686264" cy="1036692"/>
            <a:chOff x="6704276" y="3444240"/>
            <a:chExt cx="1686264" cy="1036692"/>
          </a:xfrm>
        </p:grpSpPr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C50664B4-F1E4-9847-9A9A-27CF7628F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00425">
              <a:off x="6704276" y="3454810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9" name="Freeform 48">
              <a:extLst>
                <a:ext uri="{FF2B5EF4-FFF2-40B4-BE49-F238E27FC236}">
                  <a16:creationId xmlns="" xmlns:a16="http://schemas.microsoft.com/office/drawing/2014/main" id="{47B2D5F0-E044-7942-9D29-38E934BE2341}"/>
                </a:ext>
              </a:extLst>
            </p:cNvPr>
            <p:cNvSpPr/>
            <p:nvPr/>
          </p:nvSpPr>
          <p:spPr>
            <a:xfrm>
              <a:off x="6709744" y="3444240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FBBA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0D745F1E-338D-F14B-8E4C-F1C7C45C5D8E}"/>
              </a:ext>
            </a:extLst>
          </p:cNvPr>
          <p:cNvGrpSpPr/>
          <p:nvPr/>
        </p:nvGrpSpPr>
        <p:grpSpPr>
          <a:xfrm>
            <a:off x="6886954" y="1286519"/>
            <a:ext cx="1686264" cy="1036692"/>
            <a:chOff x="6704276" y="3444240"/>
            <a:chExt cx="1686264" cy="1036692"/>
          </a:xfrm>
        </p:grpSpPr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F0DD0A18-FE49-8742-8D84-D602BEEB3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00425">
              <a:off x="6704276" y="3454810"/>
              <a:ext cx="1686264" cy="10232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Freeform 51">
              <a:extLst>
                <a:ext uri="{FF2B5EF4-FFF2-40B4-BE49-F238E27FC236}">
                  <a16:creationId xmlns="" xmlns:a16="http://schemas.microsoft.com/office/drawing/2014/main" id="{C65F6E11-42FB-AE46-BD1F-A178600B635F}"/>
                </a:ext>
              </a:extLst>
            </p:cNvPr>
            <p:cNvSpPr/>
            <p:nvPr/>
          </p:nvSpPr>
          <p:spPr>
            <a:xfrm>
              <a:off x="6709744" y="3444240"/>
              <a:ext cx="1676277" cy="1036692"/>
            </a:xfrm>
            <a:custGeom>
              <a:avLst/>
              <a:gdLst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0 w 1686542"/>
                <a:gd name="connsiteY11" fmla="*/ 439711 h 1036692"/>
                <a:gd name="connsiteX12" fmla="*/ 2121 w 1686542"/>
                <a:gd name="connsiteY12" fmla="*/ 428711 h 1036692"/>
                <a:gd name="connsiteX13" fmla="*/ 2121 w 1686542"/>
                <a:gd name="connsiteY13" fmla="*/ 427951 h 1036692"/>
                <a:gd name="connsiteX14" fmla="*/ 2395 w 1686542"/>
                <a:gd name="connsiteY14" fmla="*/ 427289 h 1036692"/>
                <a:gd name="connsiteX15" fmla="*/ 17087 w 1686542"/>
                <a:gd name="connsiteY15" fmla="*/ 351094 h 1036692"/>
                <a:gd name="connsiteX16" fmla="*/ 841023 w 1686542"/>
                <a:gd name="connsiteY16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50711 h 1036692"/>
                <a:gd name="connsiteX11" fmla="*/ 2121 w 1686542"/>
                <a:gd name="connsiteY11" fmla="*/ 428711 h 1036692"/>
                <a:gd name="connsiteX12" fmla="*/ 2121 w 1686542"/>
                <a:gd name="connsiteY12" fmla="*/ 427951 h 1036692"/>
                <a:gd name="connsiteX13" fmla="*/ 2395 w 1686542"/>
                <a:gd name="connsiteY13" fmla="*/ 427289 h 1036692"/>
                <a:gd name="connsiteX14" fmla="*/ 17087 w 1686542"/>
                <a:gd name="connsiteY14" fmla="*/ 351094 h 1036692"/>
                <a:gd name="connsiteX15" fmla="*/ 841023 w 1686542"/>
                <a:gd name="connsiteY15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585981 h 1036692"/>
                <a:gd name="connsiteX10" fmla="*/ 2121 w 1686542"/>
                <a:gd name="connsiteY10" fmla="*/ 428711 h 1036692"/>
                <a:gd name="connsiteX11" fmla="*/ 2121 w 1686542"/>
                <a:gd name="connsiteY11" fmla="*/ 427951 h 1036692"/>
                <a:gd name="connsiteX12" fmla="*/ 2395 w 1686542"/>
                <a:gd name="connsiteY12" fmla="*/ 427289 h 1036692"/>
                <a:gd name="connsiteX13" fmla="*/ 17087 w 1686542"/>
                <a:gd name="connsiteY13" fmla="*/ 351094 h 1036692"/>
                <a:gd name="connsiteX14" fmla="*/ 841023 w 1686542"/>
                <a:gd name="connsiteY14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86542 w 1686542"/>
                <a:gd name="connsiteY4" fmla="*/ 602120 h 1036692"/>
                <a:gd name="connsiteX5" fmla="*/ 1676277 w 1686542"/>
                <a:gd name="connsiteY5" fmla="*/ 626903 h 1036692"/>
                <a:gd name="connsiteX6" fmla="*/ 1664959 w 1686542"/>
                <a:gd name="connsiteY6" fmla="*/ 685598 h 1036692"/>
                <a:gd name="connsiteX7" fmla="*/ 841023 w 1686542"/>
                <a:gd name="connsiteY7" fmla="*/ 1036692 h 1036692"/>
                <a:gd name="connsiteX8" fmla="*/ 0 w 1686542"/>
                <a:gd name="connsiteY8" fmla="*/ 596981 h 1036692"/>
                <a:gd name="connsiteX9" fmla="*/ 2121 w 1686542"/>
                <a:gd name="connsiteY9" fmla="*/ 428711 h 1036692"/>
                <a:gd name="connsiteX10" fmla="*/ 2121 w 1686542"/>
                <a:gd name="connsiteY10" fmla="*/ 427951 h 1036692"/>
                <a:gd name="connsiteX11" fmla="*/ 2395 w 1686542"/>
                <a:gd name="connsiteY11" fmla="*/ 427289 h 1036692"/>
                <a:gd name="connsiteX12" fmla="*/ 17087 w 1686542"/>
                <a:gd name="connsiteY12" fmla="*/ 351094 h 1036692"/>
                <a:gd name="connsiteX13" fmla="*/ 841023 w 1686542"/>
                <a:gd name="connsiteY13" fmla="*/ 0 h 1036692"/>
                <a:gd name="connsiteX0" fmla="*/ 841023 w 1686542"/>
                <a:gd name="connsiteY0" fmla="*/ 0 h 1036692"/>
                <a:gd name="connsiteX1" fmla="*/ 1664959 w 1686542"/>
                <a:gd name="connsiteY1" fmla="*/ 351094 h 1036692"/>
                <a:gd name="connsiteX2" fmla="*/ 1673888 w 1686542"/>
                <a:gd name="connsiteY2" fmla="*/ 397402 h 1036692"/>
                <a:gd name="connsiteX3" fmla="*/ 1686542 w 1686542"/>
                <a:gd name="connsiteY3" fmla="*/ 427951 h 1036692"/>
                <a:gd name="connsiteX4" fmla="*/ 1676277 w 1686542"/>
                <a:gd name="connsiteY4" fmla="*/ 626903 h 1036692"/>
                <a:gd name="connsiteX5" fmla="*/ 1664959 w 1686542"/>
                <a:gd name="connsiteY5" fmla="*/ 685598 h 1036692"/>
                <a:gd name="connsiteX6" fmla="*/ 841023 w 1686542"/>
                <a:gd name="connsiteY6" fmla="*/ 1036692 h 1036692"/>
                <a:gd name="connsiteX7" fmla="*/ 0 w 1686542"/>
                <a:gd name="connsiteY7" fmla="*/ 596981 h 1036692"/>
                <a:gd name="connsiteX8" fmla="*/ 2121 w 1686542"/>
                <a:gd name="connsiteY8" fmla="*/ 428711 h 1036692"/>
                <a:gd name="connsiteX9" fmla="*/ 2121 w 1686542"/>
                <a:gd name="connsiteY9" fmla="*/ 427951 h 1036692"/>
                <a:gd name="connsiteX10" fmla="*/ 2395 w 1686542"/>
                <a:gd name="connsiteY10" fmla="*/ 427289 h 1036692"/>
                <a:gd name="connsiteX11" fmla="*/ 17087 w 1686542"/>
                <a:gd name="connsiteY11" fmla="*/ 351094 h 1036692"/>
                <a:gd name="connsiteX12" fmla="*/ 841023 w 1686542"/>
                <a:gd name="connsiteY12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  <a:gd name="connsiteX0" fmla="*/ 841023 w 1676277"/>
                <a:gd name="connsiteY0" fmla="*/ 0 h 1036692"/>
                <a:gd name="connsiteX1" fmla="*/ 1664959 w 1676277"/>
                <a:gd name="connsiteY1" fmla="*/ 351094 h 1036692"/>
                <a:gd name="connsiteX2" fmla="*/ 1673888 w 1676277"/>
                <a:gd name="connsiteY2" fmla="*/ 397402 h 1036692"/>
                <a:gd name="connsiteX3" fmla="*/ 1676277 w 1676277"/>
                <a:gd name="connsiteY3" fmla="*/ 626903 h 1036692"/>
                <a:gd name="connsiteX4" fmla="*/ 1664959 w 1676277"/>
                <a:gd name="connsiteY4" fmla="*/ 685598 h 1036692"/>
                <a:gd name="connsiteX5" fmla="*/ 841023 w 1676277"/>
                <a:gd name="connsiteY5" fmla="*/ 1036692 h 1036692"/>
                <a:gd name="connsiteX6" fmla="*/ 0 w 1676277"/>
                <a:gd name="connsiteY6" fmla="*/ 596981 h 1036692"/>
                <a:gd name="connsiteX7" fmla="*/ 2121 w 1676277"/>
                <a:gd name="connsiteY7" fmla="*/ 428711 h 1036692"/>
                <a:gd name="connsiteX8" fmla="*/ 2121 w 1676277"/>
                <a:gd name="connsiteY8" fmla="*/ 427951 h 1036692"/>
                <a:gd name="connsiteX9" fmla="*/ 2395 w 1676277"/>
                <a:gd name="connsiteY9" fmla="*/ 427289 h 1036692"/>
                <a:gd name="connsiteX10" fmla="*/ 17087 w 1676277"/>
                <a:gd name="connsiteY10" fmla="*/ 351094 h 1036692"/>
                <a:gd name="connsiteX11" fmla="*/ 841023 w 1676277"/>
                <a:gd name="connsiteY11" fmla="*/ 0 h 103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76277" h="1036692">
                  <a:moveTo>
                    <a:pt x="841023" y="0"/>
                  </a:moveTo>
                  <a:cubicBezTo>
                    <a:pt x="1247446" y="0"/>
                    <a:pt x="1586537" y="150725"/>
                    <a:pt x="1664959" y="351094"/>
                  </a:cubicBezTo>
                  <a:lnTo>
                    <a:pt x="1673888" y="397402"/>
                  </a:lnTo>
                  <a:cubicBezTo>
                    <a:pt x="1674684" y="473902"/>
                    <a:pt x="1675481" y="550403"/>
                    <a:pt x="1676277" y="626903"/>
                  </a:cubicBezTo>
                  <a:lnTo>
                    <a:pt x="1664959" y="685598"/>
                  </a:lnTo>
                  <a:cubicBezTo>
                    <a:pt x="1586537" y="885967"/>
                    <a:pt x="1247446" y="1036692"/>
                    <a:pt x="841023" y="1036692"/>
                  </a:cubicBezTo>
                  <a:cubicBezTo>
                    <a:pt x="376539" y="1036692"/>
                    <a:pt x="0" y="839827"/>
                    <a:pt x="0" y="596981"/>
                  </a:cubicBezTo>
                  <a:lnTo>
                    <a:pt x="2121" y="428711"/>
                  </a:lnTo>
                  <a:lnTo>
                    <a:pt x="2121" y="427951"/>
                  </a:lnTo>
                  <a:cubicBezTo>
                    <a:pt x="2212" y="427730"/>
                    <a:pt x="2304" y="427510"/>
                    <a:pt x="2395" y="427289"/>
                  </a:cubicBezTo>
                  <a:cubicBezTo>
                    <a:pt x="7292" y="401891"/>
                    <a:pt x="9015" y="392367"/>
                    <a:pt x="17087" y="351094"/>
                  </a:cubicBezTo>
                  <a:cubicBezTo>
                    <a:pt x="95509" y="150725"/>
                    <a:pt x="434600" y="0"/>
                    <a:pt x="841023" y="0"/>
                  </a:cubicBezTo>
                  <a:close/>
                </a:path>
              </a:pathLst>
            </a:custGeom>
            <a:solidFill>
              <a:srgbClr val="FBBA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seo 100" panose="02000000000000000000" pitchFamily="50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8D62F3AB-7949-2A49-939F-3CF65BB8EDDF}"/>
              </a:ext>
            </a:extLst>
          </p:cNvPr>
          <p:cNvSpPr txBox="1"/>
          <p:nvPr/>
        </p:nvSpPr>
        <p:spPr>
          <a:xfrm>
            <a:off x="8964826" y="1694420"/>
            <a:ext cx="2068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BBA00"/>
              </a:buClr>
            </a:pPr>
            <a:r>
              <a:rPr lang="en-GB" sz="2400" b="1" dirty="0">
                <a:solidFill>
                  <a:srgbClr val="FBBA00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Universal Credit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74A02B3-9BD4-8043-A07C-F2F662850278}"/>
              </a:ext>
            </a:extLst>
          </p:cNvPr>
          <p:cNvSpPr txBox="1"/>
          <p:nvPr/>
        </p:nvSpPr>
        <p:spPr>
          <a:xfrm>
            <a:off x="8964826" y="3320751"/>
            <a:ext cx="206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BBA00"/>
              </a:buClr>
            </a:pPr>
            <a:r>
              <a:rPr lang="en-GB" sz="2400" b="1" dirty="0">
                <a:solidFill>
                  <a:schemeClr val="bg1"/>
                </a:solidFill>
                <a:latin typeface="Museo 700" panose="02000000000000000000" pitchFamily="2" charset="77"/>
                <a:cs typeface="Rubik" panose="02000604000000020004" pitchFamily="2" charset="-79"/>
              </a:rPr>
              <a:t>Earnings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4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0"/>
                            </p:stCondLst>
                            <p:childTnLst>
                              <p:par>
                                <p:cTn id="7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  <p:bldP spid="56" grpId="0"/>
      <p:bldP spid="5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anctioned">
            <a:hlinkClick r:id="" action="ppaction://media"/>
            <a:extLst>
              <a:ext uri="{FF2B5EF4-FFF2-40B4-BE49-F238E27FC236}">
                <a16:creationId xmlns="" xmlns:a16="http://schemas.microsoft.com/office/drawing/2014/main" id="{1848F3BB-55F6-8F44-8977-69FCE35FE7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34" end="127380.3333"/>
                  <p14:fade in="4500" ou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1524" y="1660232"/>
            <a:ext cx="6288953" cy="35375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7E91FF4E-1A24-3C40-9199-CF623F7354E6}"/>
              </a:ext>
            </a:extLst>
          </p:cNvPr>
          <p:cNvSpPr/>
          <p:nvPr/>
        </p:nvSpPr>
        <p:spPr>
          <a:xfrm rot="-60000" flipH="1">
            <a:off x="1656899" y="410569"/>
            <a:ext cx="9008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SANCTIONED</a:t>
            </a:r>
          </a:p>
        </p:txBody>
      </p:sp>
    </p:spTree>
    <p:extLst>
      <p:ext uri="{BB962C8B-B14F-4D97-AF65-F5344CB8AC3E}">
        <p14:creationId xmlns:p14="http://schemas.microsoft.com/office/powerpoint/2010/main" val="10357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66BD6A2-7783-F84B-B49F-778A9466A360}"/>
              </a:ext>
            </a:extLst>
          </p:cNvPr>
          <p:cNvSpPr/>
          <p:nvPr/>
        </p:nvSpPr>
        <p:spPr>
          <a:xfrm rot="21540000">
            <a:off x="5110304" y="2141126"/>
            <a:ext cx="6736837" cy="3255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Sources of Income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Minimum Wages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Tax – how much and why?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Benefits – The changes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Sanctions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4ADF84D-618C-9941-8999-B479C95E8F7C}"/>
              </a:ext>
            </a:extLst>
          </p:cNvPr>
          <p:cNvSpPr/>
          <p:nvPr/>
        </p:nvSpPr>
        <p:spPr>
          <a:xfrm rot="21540000">
            <a:off x="747212" y="692677"/>
            <a:ext cx="10697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YOUR INCOME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A84B0FF-B496-3142-9645-A1099E2C3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27"/>
          <a:stretch/>
        </p:blipFill>
        <p:spPr>
          <a:xfrm rot="21235026">
            <a:off x="822068" y="2162853"/>
            <a:ext cx="3587383" cy="347416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865995" y="5063819"/>
            <a:ext cx="2017680" cy="537198"/>
            <a:chOff x="1865995" y="5063819"/>
            <a:chExt cx="2017680" cy="537198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078F3A09-CA7E-BB4E-BF17-34209D5F34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386"/>
            <a:stretch/>
          </p:blipFill>
          <p:spPr>
            <a:xfrm rot="21429060">
              <a:off x="1865995" y="5063819"/>
              <a:ext cx="2017680" cy="5371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771A0036-168C-6547-9FE9-7AC35F420EC3}"/>
                </a:ext>
              </a:extLst>
            </p:cNvPr>
            <p:cNvSpPr/>
            <p:nvPr/>
          </p:nvSpPr>
          <p:spPr>
            <a:xfrm rot="21412727">
              <a:off x="2059744" y="5121649"/>
              <a:ext cx="155677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Session 2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E75687C-8183-0F47-971F-F52D22ACB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41628">
            <a:off x="1020800" y="1852287"/>
            <a:ext cx="3406832" cy="34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3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0D7EAB5-CD66-E748-A2F8-8DE3B65874B9}"/>
              </a:ext>
            </a:extLst>
          </p:cNvPr>
          <p:cNvSpPr/>
          <p:nvPr/>
        </p:nvSpPr>
        <p:spPr>
          <a:xfrm rot="-60000">
            <a:off x="967520" y="488773"/>
            <a:ext cx="10256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Sources of Income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C97C6F2-9105-4047-A759-3B72092307B4}"/>
              </a:ext>
            </a:extLst>
          </p:cNvPr>
          <p:cNvGrpSpPr/>
          <p:nvPr/>
        </p:nvGrpSpPr>
        <p:grpSpPr>
          <a:xfrm>
            <a:off x="961586" y="1699415"/>
            <a:ext cx="3846901" cy="736876"/>
            <a:chOff x="961586" y="1699415"/>
            <a:chExt cx="3846901" cy="73687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7C27672-7DE9-4601-A70B-36F49AC9B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5DF5C92-FF83-4789-9686-C10A36CE774E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Monty Stencil Rg" panose="02000503000000020004" pitchFamily="50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F74C6F5-D21C-4E17-B432-5939CFB66757}"/>
              </a:ext>
            </a:extLst>
          </p:cNvPr>
          <p:cNvGrpSpPr/>
          <p:nvPr/>
        </p:nvGrpSpPr>
        <p:grpSpPr>
          <a:xfrm>
            <a:off x="961585" y="2788046"/>
            <a:ext cx="3846901" cy="736876"/>
            <a:chOff x="961586" y="1699415"/>
            <a:chExt cx="3846901" cy="73687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CECD9B51-9A70-41C3-BAD9-1AAA49678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EC5760BF-70A2-4F57-A253-1508B3A5B2B7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Monty Stencil Rg" panose="02000503000000020004" pitchFamily="50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9C0099C-1DE9-4522-A264-0D1EA2533A67}"/>
              </a:ext>
            </a:extLst>
          </p:cNvPr>
          <p:cNvGrpSpPr/>
          <p:nvPr/>
        </p:nvGrpSpPr>
        <p:grpSpPr>
          <a:xfrm>
            <a:off x="6574260" y="1699414"/>
            <a:ext cx="3846901" cy="736876"/>
            <a:chOff x="961586" y="1699415"/>
            <a:chExt cx="3846901" cy="736876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4847A3CC-D951-42A7-AF82-2319C6396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3DE12FA-018D-480B-B9B0-35A6659E2CAD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Monty Stencil Rg" panose="02000503000000020004" pitchFamily="50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26ED4F8-68A2-4094-A132-0391A941A8B9}"/>
              </a:ext>
            </a:extLst>
          </p:cNvPr>
          <p:cNvGrpSpPr/>
          <p:nvPr/>
        </p:nvGrpSpPr>
        <p:grpSpPr>
          <a:xfrm>
            <a:off x="6574259" y="2808734"/>
            <a:ext cx="3846901" cy="736876"/>
            <a:chOff x="961586" y="1699415"/>
            <a:chExt cx="3846901" cy="736876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2DF73B44-621E-46AA-A030-B3CC5FC6B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D3404FE6-BB41-4CEC-9F38-F3B864C1BD96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Monty Stencil Rg" panose="02000503000000020004" pitchFamily="50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361817D-CE68-43F7-85E4-376DB418F945}"/>
              </a:ext>
            </a:extLst>
          </p:cNvPr>
          <p:cNvGrpSpPr/>
          <p:nvPr/>
        </p:nvGrpSpPr>
        <p:grpSpPr>
          <a:xfrm>
            <a:off x="961584" y="3952728"/>
            <a:ext cx="3846901" cy="736876"/>
            <a:chOff x="961586" y="1699415"/>
            <a:chExt cx="3846901" cy="73687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5E1C399-8CDB-4312-A2F3-D542546E6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7B2133A6-BC1B-45F5-82C2-1B302C87B017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Monty Stencil Rg" panose="02000503000000020004" pitchFamily="50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FF0A838C-9E7C-4943-A5BF-07CD2333E8F0}"/>
              </a:ext>
            </a:extLst>
          </p:cNvPr>
          <p:cNvGrpSpPr/>
          <p:nvPr/>
        </p:nvGrpSpPr>
        <p:grpSpPr>
          <a:xfrm>
            <a:off x="6574260" y="4028778"/>
            <a:ext cx="3846901" cy="736876"/>
            <a:chOff x="961586" y="1699415"/>
            <a:chExt cx="3846901" cy="736876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EE36D42D-51B8-4EB0-B48E-6A34B6130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C1DCD0B-AD8D-47B3-8F7A-DB2460EF7613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Monty Stencil Rg" panose="02000503000000020004" pitchFamily="50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2C95830-4D87-4CC5-9E82-330465B41E7B}"/>
              </a:ext>
            </a:extLst>
          </p:cNvPr>
          <p:cNvGrpSpPr/>
          <p:nvPr/>
        </p:nvGrpSpPr>
        <p:grpSpPr>
          <a:xfrm>
            <a:off x="961583" y="5117410"/>
            <a:ext cx="3846901" cy="736876"/>
            <a:chOff x="961586" y="1699415"/>
            <a:chExt cx="3846901" cy="736876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E3B0877D-03E8-43DB-A5B8-3A0BA1E85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EC88F84-80EC-4048-81A9-4DFBD1358994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Monty Stencil Rg" panose="02000503000000020004" pitchFamily="50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F155EF30-15C3-449C-8B1F-0D2A5A6C991D}"/>
              </a:ext>
            </a:extLst>
          </p:cNvPr>
          <p:cNvGrpSpPr/>
          <p:nvPr/>
        </p:nvGrpSpPr>
        <p:grpSpPr>
          <a:xfrm>
            <a:off x="6574260" y="5193460"/>
            <a:ext cx="3846901" cy="736876"/>
            <a:chOff x="961586" y="1699415"/>
            <a:chExt cx="3846901" cy="73687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DA39CF17-25B0-4CA1-8D33-1CB4224C0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E8DB9583-2988-4A9D-834B-96EC8D6C2F54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Monty Stencil Rg" panose="02000503000000020004" pitchFamily="50" charset="0"/>
                </a:rPr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65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66BD6A2-7783-F84B-B49F-778A9466A360}"/>
              </a:ext>
            </a:extLst>
          </p:cNvPr>
          <p:cNvSpPr/>
          <p:nvPr/>
        </p:nvSpPr>
        <p:spPr>
          <a:xfrm rot="-60000">
            <a:off x="4646452" y="2138111"/>
            <a:ext cx="7082612" cy="3255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How banks work &amp; Interest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Savings &amp; current accounts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Forms of payment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Online banking system</a:t>
            </a:r>
          </a:p>
          <a:p>
            <a:pPr marL="342900" indent="-342900">
              <a:lnSpc>
                <a:spcPct val="150000"/>
              </a:lnSpc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Museo 700" panose="02000000000000000000" pitchFamily="2" charset="77"/>
              </a:rPr>
              <a:t>Understanding contracts &amp; tenancies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4ADF84D-618C-9941-8999-B479C95E8F7C}"/>
              </a:ext>
            </a:extLst>
          </p:cNvPr>
          <p:cNvSpPr/>
          <p:nvPr/>
        </p:nvSpPr>
        <p:spPr>
          <a:xfrm rot="-60000">
            <a:off x="747212" y="692677"/>
            <a:ext cx="10697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BANKING &amp; BEING INFORMED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46456" y="5068883"/>
            <a:ext cx="2221428" cy="537198"/>
            <a:chOff x="1746456" y="5068883"/>
            <a:chExt cx="2221428" cy="537198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078F3A09-CA7E-BB4E-BF17-34209D5F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1429060">
              <a:off x="1746456" y="5068883"/>
              <a:ext cx="2221428" cy="5371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771A0036-168C-6547-9FE9-7AC35F420EC3}"/>
                </a:ext>
              </a:extLst>
            </p:cNvPr>
            <p:cNvSpPr/>
            <p:nvPr/>
          </p:nvSpPr>
          <p:spPr>
            <a:xfrm rot="21412727">
              <a:off x="2147836" y="5121649"/>
              <a:ext cx="15487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useo 700" panose="02000000000000000000" pitchFamily="2" charset="77"/>
                </a:rPr>
                <a:t>Session 3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A771742-B1F4-E541-83A1-4480BA307D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550"/>
          <a:stretch/>
        </p:blipFill>
        <p:spPr>
          <a:xfrm rot="14941477">
            <a:off x="1166190" y="2160102"/>
            <a:ext cx="3301902" cy="32257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927FAE3-BA0F-6743-B598-E5CD5553D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48972">
            <a:off x="1171888" y="1986580"/>
            <a:ext cx="3117831" cy="31178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64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3E671F6-15A6-3D49-B25E-BB94D593D8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12192000" cy="2161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8339014-E687-5C43-B84B-601CE8415C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713426" y="6047051"/>
            <a:ext cx="1524874" cy="880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065F30-C8ED-0048-9577-CEE09DAA1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4167" y="1686581"/>
            <a:ext cx="5823666" cy="33256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9CAED24-5E37-0F43-AE98-255AA35A7712}"/>
              </a:ext>
            </a:extLst>
          </p:cNvPr>
          <p:cNvSpPr/>
          <p:nvPr/>
        </p:nvSpPr>
        <p:spPr>
          <a:xfrm>
            <a:off x="3561493" y="5108173"/>
            <a:ext cx="5069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D400"/>
                </a:solidFill>
                <a:latin typeface="Monty Stencil Rg" panose="02000503000000020004" pitchFamily="50" charset="0"/>
              </a:rPr>
              <a:t>MAKE MONEY WORK FOR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54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0D7EAB5-CD66-E748-A2F8-8DE3B65874B9}"/>
              </a:ext>
            </a:extLst>
          </p:cNvPr>
          <p:cNvSpPr/>
          <p:nvPr/>
        </p:nvSpPr>
        <p:spPr>
          <a:xfrm rot="-60000">
            <a:off x="967520" y="488773"/>
            <a:ext cx="10256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Monty Stencil Rg" panose="02000503000000020004" pitchFamily="50" charset="0"/>
              </a:rPr>
              <a:t>Sources of Income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C97C6F2-9105-4047-A759-3B72092307B4}"/>
              </a:ext>
            </a:extLst>
          </p:cNvPr>
          <p:cNvGrpSpPr/>
          <p:nvPr/>
        </p:nvGrpSpPr>
        <p:grpSpPr>
          <a:xfrm>
            <a:off x="469117" y="1407266"/>
            <a:ext cx="5561776" cy="736876"/>
            <a:chOff x="961586" y="1699415"/>
            <a:chExt cx="3846901" cy="73687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77C27672-7DE9-4601-A70B-36F49AC9B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5DF5C92-FF83-4789-9686-C10A36CE774E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latin typeface="Museo 300" panose="02000000000000000000" pitchFamily="50" charset="0"/>
                </a:rPr>
                <a:t>Job – FT / PT / 0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Museo 300" panose="02000000000000000000" pitchFamily="50" charset="0"/>
                </a:rPr>
                <a:t>Hr</a:t>
              </a:r>
              <a:endParaRPr lang="en-US" sz="3200" b="1" dirty="0">
                <a:solidFill>
                  <a:prstClr val="white"/>
                </a:solidFill>
                <a:latin typeface="Museo 300" panose="02000000000000000000" pitchFamily="50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9C0099C-1DE9-4522-A264-0D1EA2533A67}"/>
              </a:ext>
            </a:extLst>
          </p:cNvPr>
          <p:cNvGrpSpPr/>
          <p:nvPr/>
        </p:nvGrpSpPr>
        <p:grpSpPr>
          <a:xfrm>
            <a:off x="6639575" y="1398965"/>
            <a:ext cx="3846901" cy="736876"/>
            <a:chOff x="961586" y="1699415"/>
            <a:chExt cx="3846901" cy="736876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4847A3CC-D951-42A7-AF82-2319C6396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3DE12FA-018D-480B-B9B0-35A6659E2CAD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prstClr val="white"/>
                  </a:solidFill>
                  <a:latin typeface="Museo 300" panose="02000000000000000000" pitchFamily="50" charset="0"/>
                </a:rPr>
                <a:t>Student Loan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26ED4F8-68A2-4094-A132-0391A941A8B9}"/>
              </a:ext>
            </a:extLst>
          </p:cNvPr>
          <p:cNvGrpSpPr/>
          <p:nvPr/>
        </p:nvGrpSpPr>
        <p:grpSpPr>
          <a:xfrm>
            <a:off x="6639574" y="2508285"/>
            <a:ext cx="3846901" cy="736876"/>
            <a:chOff x="961586" y="1699415"/>
            <a:chExt cx="3846901" cy="736876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2DF73B44-621E-46AA-A030-B3CC5FC6B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D3404FE6-BB41-4CEC-9F38-F3B864C1BD96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prstClr val="white"/>
                  </a:solidFill>
                  <a:latin typeface="Museo 300" panose="02000000000000000000" pitchFamily="50" charset="0"/>
                </a:rPr>
                <a:t>Universal Credit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0361817D-CE68-43F7-85E4-376DB418F945}"/>
              </a:ext>
            </a:extLst>
          </p:cNvPr>
          <p:cNvGrpSpPr/>
          <p:nvPr/>
        </p:nvGrpSpPr>
        <p:grpSpPr>
          <a:xfrm>
            <a:off x="834899" y="2505602"/>
            <a:ext cx="4230901" cy="736876"/>
            <a:chOff x="961586" y="1699415"/>
            <a:chExt cx="3846901" cy="736876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25E1C399-8CDB-4312-A2F3-D542546E6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7B2133A6-BC1B-45F5-82C2-1B302C87B017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latin typeface="Museo 300" panose="02000000000000000000" pitchFamily="50" charset="0"/>
                </a:rPr>
                <a:t>Pension payments</a:t>
              </a:r>
              <a:endParaRPr lang="en-US" sz="3200" b="1" dirty="0">
                <a:solidFill>
                  <a:prstClr val="white"/>
                </a:solidFill>
                <a:latin typeface="Museo 300" panose="02000000000000000000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FF0A838C-9E7C-4943-A5BF-07CD2333E8F0}"/>
              </a:ext>
            </a:extLst>
          </p:cNvPr>
          <p:cNvGrpSpPr/>
          <p:nvPr/>
        </p:nvGrpSpPr>
        <p:grpSpPr>
          <a:xfrm>
            <a:off x="5643155" y="3673205"/>
            <a:ext cx="6113417" cy="736876"/>
            <a:chOff x="961586" y="1699415"/>
            <a:chExt cx="3846901" cy="736876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EE36D42D-51B8-4EB0-B48E-6A34B61304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BC1DCD0B-AD8D-47B3-8F7A-DB2460EF7613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latin typeface="Museo 300" panose="02000000000000000000" pitchFamily="50" charset="0"/>
                </a:rPr>
                <a:t>Other Benefits – JSA, PIP</a:t>
              </a:r>
              <a:endParaRPr lang="en-US" sz="3200" b="1" dirty="0">
                <a:solidFill>
                  <a:prstClr val="white"/>
                </a:solidFill>
                <a:latin typeface="Museo 300" panose="02000000000000000000" pitchFamily="50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E2C95830-4D87-4CC5-9E82-330465B41E7B}"/>
              </a:ext>
            </a:extLst>
          </p:cNvPr>
          <p:cNvGrpSpPr/>
          <p:nvPr/>
        </p:nvGrpSpPr>
        <p:grpSpPr>
          <a:xfrm>
            <a:off x="346260" y="3896136"/>
            <a:ext cx="5066924" cy="1153269"/>
            <a:chOff x="739433" y="868735"/>
            <a:chExt cx="3846901" cy="1153269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E3B0877D-03E8-43DB-A5B8-3A0BA1E85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739433" y="86873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EC88F84-80EC-4048-81A9-4DFBD1358994}"/>
                </a:ext>
              </a:extLst>
            </p:cNvPr>
            <p:cNvSpPr/>
            <p:nvPr/>
          </p:nvSpPr>
          <p:spPr>
            <a:xfrm>
              <a:off x="739433" y="944786"/>
              <a:ext cx="384690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prstClr val="white"/>
                  </a:solidFill>
                  <a:latin typeface="Museo 300" panose="02000000000000000000" pitchFamily="50" charset="0"/>
                </a:rPr>
                <a:t>Freelance/Self Employed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F155EF30-15C3-449C-8B1F-0D2A5A6C991D}"/>
              </a:ext>
            </a:extLst>
          </p:cNvPr>
          <p:cNvGrpSpPr/>
          <p:nvPr/>
        </p:nvGrpSpPr>
        <p:grpSpPr>
          <a:xfrm>
            <a:off x="6639575" y="4801570"/>
            <a:ext cx="3846901" cy="736876"/>
            <a:chOff x="961586" y="1699415"/>
            <a:chExt cx="3846901" cy="736876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DA39CF17-25B0-4CA1-8D33-1CB4224C0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E8DB9583-2988-4A9D-834B-96EC8D6C2F54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prstClr val="white"/>
                  </a:solidFill>
                  <a:latin typeface="Museo 300" panose="02000000000000000000" pitchFamily="50" charset="0"/>
                </a:rPr>
                <a:t>Inheritance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BCF8FD8F-A3B8-40B9-BBD2-6A64B905D317}"/>
              </a:ext>
            </a:extLst>
          </p:cNvPr>
          <p:cNvGrpSpPr/>
          <p:nvPr/>
        </p:nvGrpSpPr>
        <p:grpSpPr>
          <a:xfrm>
            <a:off x="834899" y="4804575"/>
            <a:ext cx="4482965" cy="1153268"/>
            <a:chOff x="961586" y="1699415"/>
            <a:chExt cx="3846901" cy="1153268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EE58DC53-1D30-44CC-99F2-92B65A9C1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5E917354-C268-4EE7-8983-698A58E0CB49}"/>
                </a:ext>
              </a:extLst>
            </p:cNvPr>
            <p:cNvSpPr/>
            <p:nvPr/>
          </p:nvSpPr>
          <p:spPr>
            <a:xfrm>
              <a:off x="961586" y="1775465"/>
              <a:ext cx="384690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prstClr val="white"/>
                  </a:solidFill>
                  <a:latin typeface="Museo 300" panose="02000000000000000000" pitchFamily="50" charset="0"/>
                </a:rPr>
                <a:t>Bursaries and Grants</a:t>
              </a:r>
              <a:endParaRPr lang="en-US" sz="3200" b="1" dirty="0">
                <a:solidFill>
                  <a:prstClr val="white"/>
                </a:solidFill>
                <a:latin typeface="Museo 300" panose="02000000000000000000" pitchFamily="50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2E576728-8957-400A-953C-7081E874976E}"/>
              </a:ext>
            </a:extLst>
          </p:cNvPr>
          <p:cNvGrpSpPr/>
          <p:nvPr/>
        </p:nvGrpSpPr>
        <p:grpSpPr>
          <a:xfrm>
            <a:off x="4107442" y="5744378"/>
            <a:ext cx="3846901" cy="736876"/>
            <a:chOff x="961586" y="1699415"/>
            <a:chExt cx="3846901" cy="736876"/>
          </a:xfrm>
        </p:grpSpPr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FB6C5276-ED7A-40D0-BBCA-DFC87A4C0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727" r="2878"/>
            <a:stretch/>
          </p:blipFill>
          <p:spPr>
            <a:xfrm flipH="1">
              <a:off x="961586" y="1699415"/>
              <a:ext cx="3846901" cy="7368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FA321FA-7D22-48B2-BEBB-4110228C81AE}"/>
                </a:ext>
              </a:extLst>
            </p:cNvPr>
            <p:cNvSpPr/>
            <p:nvPr/>
          </p:nvSpPr>
          <p:spPr>
            <a:xfrm>
              <a:off x="961586" y="1775465"/>
              <a:ext cx="384690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prstClr val="white"/>
                  </a:solidFill>
                  <a:latin typeface="Museo 300" panose="02000000000000000000" pitchFamily="50" charset="0"/>
                </a:rPr>
                <a:t>Interest &amp; Returns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6297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2 - Paid To Stand In Line">
            <a:hlinkClick r:id="" action="ppaction://media"/>
            <a:extLst>
              <a:ext uri="{FF2B5EF4-FFF2-40B4-BE49-F238E27FC236}">
                <a16:creationId xmlns="" xmlns:a16="http://schemas.microsoft.com/office/drawing/2014/main" id="{BD76D0C8-C6AA-B945-809F-F7F0F18311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39616" y="1786708"/>
            <a:ext cx="6912768" cy="38884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0D7EAB5-CD66-E748-A2F8-8DE3B65874B9}"/>
              </a:ext>
            </a:extLst>
          </p:cNvPr>
          <p:cNvSpPr/>
          <p:nvPr/>
        </p:nvSpPr>
        <p:spPr>
          <a:xfrm rot="-60000">
            <a:off x="967520" y="488773"/>
            <a:ext cx="102569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MAKE MONEY STANDING IN 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64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3FEB119-4F8C-4DA1-B4F5-A369A84E4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99890">
            <a:off x="6293774" y="2302910"/>
            <a:ext cx="4274838" cy="42892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AA3EEF-D8FC-451B-9F6E-6A9CEE8AD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185" y="1967659"/>
            <a:ext cx="4395176" cy="4409400"/>
          </a:xfrm>
          <a:prstGeom prst="rect">
            <a:avLst/>
          </a:prstGeom>
        </p:spPr>
      </p:pic>
      <p:sp>
        <p:nvSpPr>
          <p:cNvPr id="6" name="Rounded Rectangle 8">
            <a:extLst>
              <a:ext uri="{FF2B5EF4-FFF2-40B4-BE49-F238E27FC236}">
                <a16:creationId xmlns="" xmlns:a16="http://schemas.microsoft.com/office/drawing/2014/main" id="{C098A7DA-94F4-443B-A6A6-F2EA54F595E3}"/>
              </a:ext>
            </a:extLst>
          </p:cNvPr>
          <p:cNvSpPr/>
          <p:nvPr/>
        </p:nvSpPr>
        <p:spPr>
          <a:xfrm>
            <a:off x="2443308" y="2415677"/>
            <a:ext cx="3275884" cy="4053362"/>
          </a:xfrm>
          <a:prstGeom prst="roundRect">
            <a:avLst>
              <a:gd name="adj" fmla="val 0"/>
            </a:avLst>
          </a:prstGeom>
          <a:solidFill>
            <a:srgbClr val="EA003E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100" panose="02000000000000000000" pitchFamily="50" charset="0"/>
              <a:ea typeface="+mn-ea"/>
              <a:cs typeface="+mn-cs"/>
            </a:endParaRPr>
          </a:p>
        </p:txBody>
      </p:sp>
      <p:sp>
        <p:nvSpPr>
          <p:cNvPr id="9" name="Rounded Rectangle 9">
            <a:extLst>
              <a:ext uri="{FF2B5EF4-FFF2-40B4-BE49-F238E27FC236}">
                <a16:creationId xmlns="" xmlns:a16="http://schemas.microsoft.com/office/drawing/2014/main" id="{77B3CE8C-7D3F-401E-96F0-A7B476C7B1CE}"/>
              </a:ext>
            </a:extLst>
          </p:cNvPr>
          <p:cNvSpPr/>
          <p:nvPr/>
        </p:nvSpPr>
        <p:spPr>
          <a:xfrm>
            <a:off x="6468617" y="2417736"/>
            <a:ext cx="3275884" cy="4024007"/>
          </a:xfrm>
          <a:prstGeom prst="roundRect">
            <a:avLst>
              <a:gd name="adj" fmla="val 0"/>
            </a:avLst>
          </a:prstGeom>
          <a:solidFill>
            <a:srgbClr val="249EAC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seo 100" panose="02000000000000000000" pitchFamily="50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7F0D6C62-0A97-4C59-8F4C-677F31D458F3}"/>
              </a:ext>
            </a:extLst>
          </p:cNvPr>
          <p:cNvGrpSpPr/>
          <p:nvPr/>
        </p:nvGrpSpPr>
        <p:grpSpPr>
          <a:xfrm>
            <a:off x="1363394" y="1300720"/>
            <a:ext cx="9465212" cy="651763"/>
            <a:chOff x="-141330" y="1692286"/>
            <a:chExt cx="9465212" cy="651763"/>
          </a:xfrm>
        </p:grpSpPr>
        <p:sp>
          <p:nvSpPr>
            <p:cNvPr id="11" name="Rounded Rectangle 11">
              <a:extLst>
                <a:ext uri="{FF2B5EF4-FFF2-40B4-BE49-F238E27FC236}">
                  <a16:creationId xmlns="" xmlns:a16="http://schemas.microsoft.com/office/drawing/2014/main" id="{85E58D61-07EC-46C5-99C9-440A0BFB6F38}"/>
                </a:ext>
              </a:extLst>
            </p:cNvPr>
            <p:cNvSpPr/>
            <p:nvPr/>
          </p:nvSpPr>
          <p:spPr>
            <a:xfrm>
              <a:off x="-141330" y="1692286"/>
              <a:ext cx="9465212" cy="651763"/>
            </a:xfrm>
            <a:prstGeom prst="roundRect">
              <a:avLst>
                <a:gd name="adj" fmla="val 0"/>
              </a:avLst>
            </a:prstGeom>
            <a:solidFill>
              <a:srgbClr val="17677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100" panose="02000000000000000000" pitchFamily="50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A2DBE40-FD66-40E2-AEDD-0275C4746ED1}"/>
                </a:ext>
              </a:extLst>
            </p:cNvPr>
            <p:cNvSpPr txBox="1"/>
            <p:nvPr/>
          </p:nvSpPr>
          <p:spPr>
            <a:xfrm>
              <a:off x="8572" y="1819658"/>
              <a:ext cx="9165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y Stencil Rg" panose="02000503000000020004" pitchFamily="50" charset="0"/>
                  <a:ea typeface="+mn-ea"/>
                  <a:cs typeface="Segoe UI" panose="020B0502040204020203" pitchFamily="34" charset="0"/>
                </a:rPr>
                <a:t>The minimum amount per hour you should get paid for working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5765AAC-0A78-4603-B4F1-FA3BB5909632}"/>
              </a:ext>
            </a:extLst>
          </p:cNvPr>
          <p:cNvGrpSpPr/>
          <p:nvPr/>
        </p:nvGrpSpPr>
        <p:grpSpPr>
          <a:xfrm>
            <a:off x="3358025" y="2180343"/>
            <a:ext cx="1446450" cy="583736"/>
            <a:chOff x="3853325" y="2998773"/>
            <a:chExt cx="1446450" cy="583736"/>
          </a:xfrm>
        </p:grpSpPr>
        <p:sp>
          <p:nvSpPr>
            <p:cNvPr id="14" name="Rounded Rectangle 14">
              <a:extLst>
                <a:ext uri="{FF2B5EF4-FFF2-40B4-BE49-F238E27FC236}">
                  <a16:creationId xmlns="" xmlns:a16="http://schemas.microsoft.com/office/drawing/2014/main" id="{55555F18-6DF9-4102-ADA5-6AC1BA46B9F0}"/>
                </a:ext>
              </a:extLst>
            </p:cNvPr>
            <p:cNvSpPr/>
            <p:nvPr/>
          </p:nvSpPr>
          <p:spPr>
            <a:xfrm>
              <a:off x="3853325" y="2998773"/>
              <a:ext cx="1446450" cy="583736"/>
            </a:xfrm>
            <a:prstGeom prst="roundRect">
              <a:avLst>
                <a:gd name="adj" fmla="val 0"/>
              </a:avLst>
            </a:prstGeom>
            <a:solidFill>
              <a:srgbClr val="4B596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+mn-ea"/>
                <a:cs typeface="Segoe UI Black" panose="020B0502040204020203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DDC6C37-20F5-495F-9E1A-0DE8B5F9785D}"/>
                </a:ext>
              </a:extLst>
            </p:cNvPr>
            <p:cNvSpPr txBox="1"/>
            <p:nvPr/>
          </p:nvSpPr>
          <p:spPr>
            <a:xfrm>
              <a:off x="4067548" y="3112646"/>
              <a:ext cx="10156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y Stencil Lt" panose="02000503000000020004" pitchFamily="50" charset="0"/>
                  <a:cs typeface="Segoe UI Black" panose="020B0502040204020203" pitchFamily="34" charset="0"/>
                </a:rPr>
                <a:t>AGE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19D2533-A8CB-4F04-B9FC-3AF1A87495DE}"/>
              </a:ext>
            </a:extLst>
          </p:cNvPr>
          <p:cNvGrpSpPr/>
          <p:nvPr/>
        </p:nvGrpSpPr>
        <p:grpSpPr>
          <a:xfrm>
            <a:off x="7317091" y="2180343"/>
            <a:ext cx="1578936" cy="599234"/>
            <a:chOff x="3787082" y="2983275"/>
            <a:chExt cx="1578936" cy="599234"/>
          </a:xfrm>
        </p:grpSpPr>
        <p:sp>
          <p:nvSpPr>
            <p:cNvPr id="17" name="Rounded Rectangle 17">
              <a:extLst>
                <a:ext uri="{FF2B5EF4-FFF2-40B4-BE49-F238E27FC236}">
                  <a16:creationId xmlns="" xmlns:a16="http://schemas.microsoft.com/office/drawing/2014/main" id="{919D2536-02B8-4E30-BEA1-20D08EBC188C}"/>
                </a:ext>
              </a:extLst>
            </p:cNvPr>
            <p:cNvSpPr/>
            <p:nvPr/>
          </p:nvSpPr>
          <p:spPr>
            <a:xfrm>
              <a:off x="3787082" y="2983275"/>
              <a:ext cx="1578936" cy="599234"/>
            </a:xfrm>
            <a:prstGeom prst="roundRect">
              <a:avLst>
                <a:gd name="adj" fmla="val 0"/>
              </a:avLst>
            </a:prstGeom>
            <a:solidFill>
              <a:srgbClr val="4B596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+mn-ea"/>
                <a:cs typeface="Segoe UI Black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69B7504-93C7-4325-99F1-40CEACF992C2}"/>
                </a:ext>
              </a:extLst>
            </p:cNvPr>
            <p:cNvSpPr txBox="1"/>
            <p:nvPr/>
          </p:nvSpPr>
          <p:spPr>
            <a:xfrm>
              <a:off x="3941967" y="3120598"/>
              <a:ext cx="1282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y Stencil Lt" panose="02000503000000020004" pitchFamily="50" charset="0"/>
                  <a:ea typeface="+mn-ea"/>
                  <a:cs typeface="Segoe UI Black" panose="020B0502040204020203" pitchFamily="34" charset="0"/>
                </a:rPr>
                <a:t>AMOUNT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459C246-D05F-4186-9F8A-109BF94154DF}"/>
              </a:ext>
            </a:extLst>
          </p:cNvPr>
          <p:cNvGrpSpPr/>
          <p:nvPr/>
        </p:nvGrpSpPr>
        <p:grpSpPr>
          <a:xfrm>
            <a:off x="4127868" y="359594"/>
            <a:ext cx="3936264" cy="749540"/>
            <a:chOff x="2622355" y="3198849"/>
            <a:chExt cx="3936264" cy="749540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20" name="Rounded Rectangle 20">
              <a:extLst>
                <a:ext uri="{FF2B5EF4-FFF2-40B4-BE49-F238E27FC236}">
                  <a16:creationId xmlns="" xmlns:a16="http://schemas.microsoft.com/office/drawing/2014/main" id="{3FE5B947-5B39-4CF3-84F8-2E399E047724}"/>
                </a:ext>
              </a:extLst>
            </p:cNvPr>
            <p:cNvSpPr/>
            <p:nvPr/>
          </p:nvSpPr>
          <p:spPr>
            <a:xfrm>
              <a:off x="2622355" y="3198849"/>
              <a:ext cx="3936264" cy="749540"/>
            </a:xfrm>
            <a:prstGeom prst="roundRect">
              <a:avLst>
                <a:gd name="adj" fmla="val 0"/>
              </a:avLst>
            </a:prstGeom>
            <a:solidFill>
              <a:srgbClr val="4B596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100" panose="02000000000000000000" pitchFamily="50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208B5669-D1C4-4730-B009-6A62C13D71BF}"/>
                </a:ext>
              </a:extLst>
            </p:cNvPr>
            <p:cNvSpPr txBox="1"/>
            <p:nvPr/>
          </p:nvSpPr>
          <p:spPr>
            <a:xfrm>
              <a:off x="2702578" y="3275193"/>
              <a:ext cx="37810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y Stencil Rg" panose="02000503000000020004" pitchFamily="50" charset="0"/>
                  <a:cs typeface="Segoe UI Black" panose="020B0502040204020203" pitchFamily="34" charset="0"/>
                </a:rPr>
                <a:t>Minimum Wage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07FDF89-78DD-4E00-9FCC-86078E848DFE}"/>
              </a:ext>
            </a:extLst>
          </p:cNvPr>
          <p:cNvSpPr txBox="1"/>
          <p:nvPr/>
        </p:nvSpPr>
        <p:spPr>
          <a:xfrm>
            <a:off x="2762155" y="5255712"/>
            <a:ext cx="266062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+mn-ea"/>
                <a:cs typeface="Segoe UI Black" panose="020B0502040204020203" pitchFamily="34" charset="0"/>
              </a:rPr>
              <a:t>Apprentice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y Stencil Lt" panose="02000503000000020004" pitchFamily="50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425F3BE-1851-48CC-BC1A-02DAA39AEC14}"/>
              </a:ext>
            </a:extLst>
          </p:cNvPr>
          <p:cNvSpPr txBox="1"/>
          <p:nvPr/>
        </p:nvSpPr>
        <p:spPr>
          <a:xfrm>
            <a:off x="6927809" y="2871422"/>
            <a:ext cx="23529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Segoe UI Black"/>
                <a:cs typeface="Segoe UI Black"/>
              </a:rPr>
              <a:t>£</a:t>
            </a:r>
            <a:r>
              <a:rPr kumimoji="0" lang="hr-H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Segoe UI Black"/>
                <a:cs typeface="Segoe UI Black"/>
              </a:rPr>
              <a:t>4.</a:t>
            </a:r>
            <a:r>
              <a:rPr lang="en-GB" sz="2800" b="1" dirty="0" smtClean="0">
                <a:solidFill>
                  <a:prstClr val="white"/>
                </a:solidFill>
                <a:latin typeface="Monty Stencil Lt" panose="02000503000000020004" pitchFamily="50" charset="0"/>
                <a:ea typeface="Segoe UI Black"/>
                <a:cs typeface="Segoe UI Black"/>
              </a:rPr>
              <a:t>81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y Stencil Lt" panose="02000503000000020004" pitchFamily="50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CBB6D37-8C1D-4827-86A1-27E90CEED761}"/>
              </a:ext>
            </a:extLst>
          </p:cNvPr>
          <p:cNvSpPr txBox="1"/>
          <p:nvPr/>
        </p:nvSpPr>
        <p:spPr>
          <a:xfrm>
            <a:off x="6979003" y="3464592"/>
            <a:ext cx="22505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Segoe UI Black"/>
                <a:cs typeface="Segoe UI Black"/>
              </a:rPr>
              <a:t>£</a:t>
            </a:r>
            <a:r>
              <a:rPr kumimoji="0" lang="nb-NO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Segoe UI Black"/>
                <a:cs typeface="Segoe UI Black"/>
              </a:rPr>
              <a:t>6.83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y Stencil Lt" panose="02000503000000020004" pitchFamily="50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9D9B60C-BBD2-439B-8F57-ED8EE55B7E28}"/>
              </a:ext>
            </a:extLst>
          </p:cNvPr>
          <p:cNvSpPr txBox="1"/>
          <p:nvPr/>
        </p:nvSpPr>
        <p:spPr>
          <a:xfrm>
            <a:off x="7013132" y="4057761"/>
            <a:ext cx="21823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Segoe UI Black"/>
                <a:cs typeface="Segoe UI Black"/>
              </a:rPr>
              <a:t>£</a:t>
            </a:r>
            <a:r>
              <a:rPr lang="nb-NO" sz="2800" b="1" dirty="0" smtClean="0">
                <a:solidFill>
                  <a:prstClr val="white"/>
                </a:solidFill>
                <a:latin typeface="Monty Stencil Lt" panose="02000503000000020004" pitchFamily="50" charset="0"/>
                <a:ea typeface="Segoe UI Black"/>
                <a:cs typeface="Segoe UI Black"/>
              </a:rPr>
              <a:t>9.18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y Stencil Lt" panose="02000503000000020004" pitchFamily="50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02F05E8-D98D-4D8A-902B-2722A286963F}"/>
              </a:ext>
            </a:extLst>
          </p:cNvPr>
          <p:cNvSpPr txBox="1"/>
          <p:nvPr/>
        </p:nvSpPr>
        <p:spPr>
          <a:xfrm>
            <a:off x="6927809" y="4650930"/>
            <a:ext cx="23529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800" b="1" dirty="0" smtClean="0">
                <a:solidFill>
                  <a:prstClr val="white"/>
                </a:solidFill>
                <a:latin typeface="Monty Stencil Lt" panose="02000503000000020004" pitchFamily="50" charset="0"/>
                <a:ea typeface="Segoe UI Black"/>
                <a:cs typeface="Segoe UI Black"/>
              </a:rPr>
              <a:t>£9.50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y Stencil Lt" panose="02000503000000020004" pitchFamily="50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5760465-6EED-4246-86B9-AD9863D7A953}"/>
              </a:ext>
            </a:extLst>
          </p:cNvPr>
          <p:cNvSpPr txBox="1"/>
          <p:nvPr/>
        </p:nvSpPr>
        <p:spPr>
          <a:xfrm>
            <a:off x="7098457" y="5244100"/>
            <a:ext cx="20116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Segoe UI Black"/>
                <a:cs typeface="Segoe UI Black"/>
              </a:rPr>
              <a:t>£</a:t>
            </a:r>
            <a:r>
              <a:rPr kumimoji="0" lang="hr-H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Segoe UI Black"/>
                <a:cs typeface="Segoe UI Black"/>
              </a:rPr>
              <a:t>4.</a:t>
            </a:r>
            <a:r>
              <a:rPr lang="en-GB" sz="2800" b="1" noProof="0" dirty="0" smtClean="0">
                <a:solidFill>
                  <a:prstClr val="white"/>
                </a:solidFill>
                <a:latin typeface="Monty Stencil Lt" panose="02000503000000020004" pitchFamily="50" charset="0"/>
                <a:ea typeface="Segoe UI Black"/>
                <a:cs typeface="Segoe UI Black"/>
              </a:rPr>
              <a:t>81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y Stencil Lt" panose="02000503000000020004" pitchFamily="50" charset="0"/>
              <a:ea typeface="Segoe UI Black"/>
              <a:cs typeface="Segoe UI Black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84F82FD-3325-4B3C-B25F-41462C3959E0}"/>
              </a:ext>
            </a:extLst>
          </p:cNvPr>
          <p:cNvSpPr txBox="1"/>
          <p:nvPr/>
        </p:nvSpPr>
        <p:spPr>
          <a:xfrm>
            <a:off x="2531534" y="5729543"/>
            <a:ext cx="312186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+mn-ea"/>
                <a:cs typeface="Segoe UI Black" panose="020B0502040204020203" pitchFamily="34" charset="0"/>
              </a:rPr>
              <a:t>Living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+mn-ea"/>
                <a:cs typeface="Segoe UI Black" panose="020B0502040204020203" pitchFamily="34" charset="0"/>
              </a:rPr>
              <a:t>Wage 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+mn-ea"/>
                <a:cs typeface="Segoe UI Black" panose="020B0502040204020203" pitchFamily="34" charset="0"/>
              </a:rPr>
              <a:t>(London/Out</a:t>
            </a:r>
            <a:r>
              <a:rPr kumimoji="0" lang="it-IT" sz="1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+mn-ea"/>
                <a:cs typeface="Segoe UI Black" panose="020B0502040204020203" pitchFamily="34" charset="0"/>
              </a:rPr>
              <a:t> of London)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y Stencil Lt" panose="02000503000000020004" pitchFamily="50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525E678-5DE1-442F-A12E-BBA2386CAD32}"/>
              </a:ext>
            </a:extLst>
          </p:cNvPr>
          <p:cNvSpPr txBox="1"/>
          <p:nvPr/>
        </p:nvSpPr>
        <p:spPr>
          <a:xfrm>
            <a:off x="6862316" y="5837266"/>
            <a:ext cx="248397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Segoe UI Black"/>
                <a:cs typeface="Segoe UI Black"/>
              </a:rPr>
              <a:t>£</a:t>
            </a:r>
            <a:r>
              <a:rPr kumimoji="0" lang="en-GB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Segoe UI Black"/>
                <a:cs typeface="Segoe UI Black"/>
              </a:rPr>
              <a:t>11.05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Segoe UI Black"/>
                <a:cs typeface="Segoe UI Black"/>
              </a:rPr>
              <a:t>/£</a:t>
            </a:r>
            <a:r>
              <a:rPr kumimoji="0" lang="en-GB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Segoe UI Black"/>
                <a:cs typeface="Segoe UI Black"/>
              </a:rPr>
              <a:t>9.90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y Stencil Lt" panose="02000503000000020004" pitchFamily="50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1DFF118-ACD7-4374-AF61-326B57DD14F8}"/>
              </a:ext>
            </a:extLst>
          </p:cNvPr>
          <p:cNvSpPr txBox="1"/>
          <p:nvPr/>
        </p:nvSpPr>
        <p:spPr>
          <a:xfrm>
            <a:off x="2923128" y="2871422"/>
            <a:ext cx="23529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+mn-ea"/>
                <a:cs typeface="Segoe UI Black" panose="020B0502040204020203" pitchFamily="34" charset="0"/>
              </a:rPr>
              <a:t>16-17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y Stencil Lt" panose="02000503000000020004" pitchFamily="50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CEB72CF-A756-432F-955C-D23F51864912}"/>
              </a:ext>
            </a:extLst>
          </p:cNvPr>
          <p:cNvSpPr txBox="1"/>
          <p:nvPr/>
        </p:nvSpPr>
        <p:spPr>
          <a:xfrm>
            <a:off x="2974322" y="3464592"/>
            <a:ext cx="225059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+mn-ea"/>
                <a:cs typeface="Segoe UI Black" panose="020B0502040204020203" pitchFamily="34" charset="0"/>
              </a:rPr>
              <a:t>18-20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y Stencil Lt" panose="02000503000000020004" pitchFamily="50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DE0979D-B3D2-4C03-A51A-0868E3A8778D}"/>
              </a:ext>
            </a:extLst>
          </p:cNvPr>
          <p:cNvSpPr txBox="1"/>
          <p:nvPr/>
        </p:nvSpPr>
        <p:spPr>
          <a:xfrm>
            <a:off x="3008451" y="4057761"/>
            <a:ext cx="218234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+mn-ea"/>
                <a:cs typeface="Segoe UI Black" panose="020B0502040204020203" pitchFamily="34" charset="0"/>
              </a:rPr>
              <a:t>21-22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y Stencil Lt" panose="02000503000000020004" pitchFamily="50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C435CF3-B9E7-4C2D-93DA-6771AB6194BC}"/>
              </a:ext>
            </a:extLst>
          </p:cNvPr>
          <p:cNvSpPr txBox="1"/>
          <p:nvPr/>
        </p:nvSpPr>
        <p:spPr>
          <a:xfrm>
            <a:off x="2923128" y="4650930"/>
            <a:ext cx="23529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y Stencil Lt" panose="02000503000000020004" pitchFamily="50" charset="0"/>
                <a:ea typeface="+mn-ea"/>
                <a:cs typeface="Segoe UI Black" panose="020B0502040204020203" pitchFamily="34" charset="0"/>
              </a:rPr>
              <a:t>23+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y Stencil Lt" panose="02000503000000020004" pitchFamily="50" charset="0"/>
              <a:ea typeface="+mn-ea"/>
              <a:cs typeface="Segoe UI Black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3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C4F1680-7E05-4D4B-87DB-CA98089B05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7"/>
          <a:stretch/>
        </p:blipFill>
        <p:spPr>
          <a:xfrm rot="10179351">
            <a:off x="9909349" y="149047"/>
            <a:ext cx="1819655" cy="17622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48983E2-63B5-4F4C-B122-116FE2C1845C}"/>
              </a:ext>
            </a:extLst>
          </p:cNvPr>
          <p:cNvSpPr/>
          <p:nvPr/>
        </p:nvSpPr>
        <p:spPr>
          <a:xfrm rot="-60000">
            <a:off x="1953775" y="411829"/>
            <a:ext cx="8284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WORKING HOURS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90A6B34-6461-B742-8FA8-3EB17F3B801B}"/>
              </a:ext>
            </a:extLst>
          </p:cNvPr>
          <p:cNvSpPr/>
          <p:nvPr/>
        </p:nvSpPr>
        <p:spPr>
          <a:xfrm>
            <a:off x="654424" y="1683925"/>
            <a:ext cx="4746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3600" b="1" dirty="0">
                <a:solidFill>
                  <a:srgbClr val="FBBA00"/>
                </a:solidFill>
                <a:latin typeface="Museo 700" panose="02000000000000000000" pitchFamily="2" charset="77"/>
              </a:rPr>
              <a:t>Circumstance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D6368FD-DD6B-A149-A7FC-286247AAD2BE}"/>
              </a:ext>
            </a:extLst>
          </p:cNvPr>
          <p:cNvSpPr/>
          <p:nvPr/>
        </p:nvSpPr>
        <p:spPr>
          <a:xfrm>
            <a:off x="340659" y="2538590"/>
            <a:ext cx="548163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buClr>
                <a:srgbClr val="FBBA00"/>
              </a:buClr>
            </a:pPr>
            <a:r>
              <a:rPr lang="en-US" sz="2400" dirty="0">
                <a:solidFill>
                  <a:schemeClr val="bg1"/>
                </a:solidFill>
                <a:latin typeface="Museo 700" panose="02000000000000000000" pitchFamily="2" charset="77"/>
              </a:rPr>
              <a:t>16-17</a:t>
            </a:r>
          </a:p>
          <a:p>
            <a:pPr algn="ctr">
              <a:spcAft>
                <a:spcPts val="1800"/>
              </a:spcAft>
              <a:buClr>
                <a:srgbClr val="FBBA00"/>
              </a:buClr>
            </a:pPr>
            <a:r>
              <a:rPr lang="en-US" sz="2400" dirty="0">
                <a:solidFill>
                  <a:schemeClr val="bg1"/>
                </a:solidFill>
                <a:latin typeface="Museo 700" panose="02000000000000000000" pitchFamily="2" charset="77"/>
              </a:rPr>
              <a:t>18+</a:t>
            </a:r>
          </a:p>
          <a:p>
            <a:pPr algn="ctr">
              <a:spcAft>
                <a:spcPts val="1800"/>
              </a:spcAft>
              <a:buClr>
                <a:srgbClr val="FBBA00"/>
              </a:buClr>
            </a:pPr>
            <a:r>
              <a:rPr lang="en-US" sz="2400" dirty="0">
                <a:solidFill>
                  <a:schemeClr val="bg1"/>
                </a:solidFill>
                <a:latin typeface="Museo 700" panose="02000000000000000000" pitchFamily="2" charset="77"/>
              </a:rPr>
              <a:t>Trainee Doctors</a:t>
            </a:r>
          </a:p>
          <a:p>
            <a:pPr algn="ctr">
              <a:spcAft>
                <a:spcPts val="1800"/>
              </a:spcAft>
              <a:buClr>
                <a:srgbClr val="FBBA00"/>
              </a:buClr>
            </a:pPr>
            <a:r>
              <a:rPr lang="en-US" sz="2400" dirty="0">
                <a:solidFill>
                  <a:schemeClr val="bg1"/>
                </a:solidFill>
                <a:latin typeface="Museo 700" panose="02000000000000000000" pitchFamily="2" charset="77"/>
              </a:rPr>
              <a:t>Those in armed forces,</a:t>
            </a:r>
            <a:br>
              <a:rPr lang="en-US" sz="2400" dirty="0">
                <a:solidFill>
                  <a:schemeClr val="bg1"/>
                </a:solidFill>
                <a:latin typeface="Museo 700" panose="02000000000000000000" pitchFamily="2" charset="77"/>
              </a:rPr>
            </a:br>
            <a:r>
              <a:rPr lang="en-US" sz="2400" dirty="0">
                <a:solidFill>
                  <a:schemeClr val="bg1"/>
                </a:solidFill>
                <a:latin typeface="Museo 700" panose="02000000000000000000" pitchFamily="2" charset="77"/>
              </a:rPr>
              <a:t>emergency services and police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682085E-2CD8-A24D-BFC3-D12FE705D0E4}"/>
              </a:ext>
            </a:extLst>
          </p:cNvPr>
          <p:cNvSpPr/>
          <p:nvPr/>
        </p:nvSpPr>
        <p:spPr>
          <a:xfrm>
            <a:off x="6756182" y="1683925"/>
            <a:ext cx="4826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3600" b="1" dirty="0">
                <a:solidFill>
                  <a:srgbClr val="FBBA00"/>
                </a:solidFill>
                <a:latin typeface="Museo 700" panose="02000000000000000000" pitchFamily="2" charset="77"/>
              </a:rPr>
              <a:t>Limits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8B44E13-809D-8F4C-9F55-B0982DC158D9}"/>
              </a:ext>
            </a:extLst>
          </p:cNvPr>
          <p:cNvSpPr/>
          <p:nvPr/>
        </p:nvSpPr>
        <p:spPr>
          <a:xfrm>
            <a:off x="6334841" y="2538590"/>
            <a:ext cx="5462712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  <a:buClr>
                <a:srgbClr val="FBBA00"/>
              </a:buClr>
            </a:pPr>
            <a:r>
              <a:rPr lang="en-US" sz="2400" dirty="0">
                <a:solidFill>
                  <a:schemeClr val="bg1"/>
                </a:solidFill>
                <a:latin typeface="Museo 700" panose="02000000000000000000" pitchFamily="2" charset="77"/>
              </a:rPr>
              <a:t>8 hours per day / 40 hours per week</a:t>
            </a:r>
          </a:p>
          <a:p>
            <a:pPr algn="ctr">
              <a:spcAft>
                <a:spcPts val="1800"/>
              </a:spcAft>
              <a:buClr>
                <a:srgbClr val="FBBA00"/>
              </a:buClr>
            </a:pPr>
            <a:r>
              <a:rPr lang="en-US" sz="2400" dirty="0">
                <a:solidFill>
                  <a:schemeClr val="bg1"/>
                </a:solidFill>
                <a:latin typeface="Museo 700" panose="02000000000000000000" pitchFamily="2" charset="77"/>
              </a:rPr>
              <a:t>48 hour limit (can opt out)</a:t>
            </a:r>
          </a:p>
          <a:p>
            <a:pPr algn="ctr">
              <a:spcAft>
                <a:spcPts val="1800"/>
              </a:spcAft>
              <a:buClr>
                <a:srgbClr val="FBBA00"/>
              </a:buClr>
            </a:pPr>
            <a:r>
              <a:rPr lang="en-US" sz="2400" dirty="0">
                <a:solidFill>
                  <a:schemeClr val="bg1"/>
                </a:solidFill>
                <a:latin typeface="Museo 700" panose="02000000000000000000" pitchFamily="2" charset="77"/>
              </a:rPr>
              <a:t>48 hour limit</a:t>
            </a:r>
          </a:p>
          <a:p>
            <a:pPr algn="ctr">
              <a:spcAft>
                <a:spcPts val="1800"/>
              </a:spcAft>
              <a:buClr>
                <a:srgbClr val="FBBA00"/>
              </a:buClr>
            </a:pPr>
            <a:r>
              <a:rPr lang="en-US" sz="2400" dirty="0">
                <a:solidFill>
                  <a:schemeClr val="bg1"/>
                </a:solidFill>
                <a:latin typeface="Museo 700" panose="02000000000000000000" pitchFamily="2" charset="77"/>
              </a:rPr>
              <a:t>Exempt from 48 hours limit</a:t>
            </a:r>
            <a:br>
              <a:rPr lang="en-US" sz="2400" dirty="0">
                <a:solidFill>
                  <a:schemeClr val="bg1"/>
                </a:solidFill>
                <a:latin typeface="Museo 700" panose="02000000000000000000" pitchFamily="2" charset="77"/>
              </a:rPr>
            </a:br>
            <a:r>
              <a:rPr lang="en-US" sz="2400" dirty="0">
                <a:solidFill>
                  <a:schemeClr val="bg1"/>
                </a:solidFill>
                <a:latin typeface="Museo 700" panose="02000000000000000000" pitchFamily="2" charset="77"/>
              </a:rPr>
              <a:t>in some cases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1CE3676-10D8-794E-AEF2-65E9C47C5A9F}"/>
              </a:ext>
            </a:extLst>
          </p:cNvPr>
          <p:cNvSpPr/>
          <p:nvPr/>
        </p:nvSpPr>
        <p:spPr>
          <a:xfrm>
            <a:off x="3128684" y="5679469"/>
            <a:ext cx="59346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BBA00"/>
              </a:buClr>
            </a:pPr>
            <a:r>
              <a:rPr lang="en-US" sz="2400" b="1" dirty="0">
                <a:solidFill>
                  <a:schemeClr val="bg1"/>
                </a:solidFill>
                <a:latin typeface="Museo 700" panose="02000000000000000000" pitchFamily="2" charset="77"/>
              </a:rPr>
              <a:t>Employers can’t force adults to work more than 48 hours a week on average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2EF957F-4F08-7A43-BDE9-C16AF337B600}"/>
              </a:ext>
            </a:extLst>
          </p:cNvPr>
          <p:cNvCxnSpPr>
            <a:cxnSpLocks/>
          </p:cNvCxnSpPr>
          <p:nvPr/>
        </p:nvCxnSpPr>
        <p:spPr>
          <a:xfrm>
            <a:off x="6096000" y="1846729"/>
            <a:ext cx="0" cy="3523130"/>
          </a:xfrm>
          <a:prstGeom prst="line">
            <a:avLst/>
          </a:prstGeom>
          <a:ln w="38100" cap="rnd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9752AFC-23F8-424B-B145-ECDD66766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96370">
            <a:off x="10459251" y="364031"/>
            <a:ext cx="1058632" cy="1115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89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  <p:bldP spid="5" grpId="0"/>
      <p:bldP spid="6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6DB8AA-6DB2-FC4C-9C19-C5E1CF057D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7"/>
          <a:stretch/>
        </p:blipFill>
        <p:spPr>
          <a:xfrm rot="21235026">
            <a:off x="8249359" y="1446725"/>
            <a:ext cx="2587046" cy="2505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5F67F8F-9523-814C-8AEF-B36C05C739FF}"/>
              </a:ext>
            </a:extLst>
          </p:cNvPr>
          <p:cNvSpPr/>
          <p:nvPr/>
        </p:nvSpPr>
        <p:spPr>
          <a:xfrm rot="-60000">
            <a:off x="1003974" y="411829"/>
            <a:ext cx="101840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Monty Stencil Rg" panose="02000503000000020004" pitchFamily="50" charset="0"/>
              </a:rPr>
              <a:t>ZERO HOUR CONTRACTS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EE82D0-ADFC-AA4C-ACB5-60834FE6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3555">
            <a:off x="8880650" y="1815470"/>
            <a:ext cx="1598375" cy="1606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19F3FF9-3526-0443-B4CF-5C09ED734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517" y="1442249"/>
            <a:ext cx="763420" cy="941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2CAF085-3504-804F-A1A6-A35FDE587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1796" y="2481940"/>
            <a:ext cx="978008" cy="9816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AE0BFC4-2747-AB4B-B178-381ADFF46B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927" y="3605163"/>
            <a:ext cx="997914" cy="9816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DB649E9-2AB4-BA4E-8F55-0001D2E816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9602" y="5418978"/>
            <a:ext cx="988086" cy="9328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96759B7-2169-3245-A2A7-C65C53934273}"/>
              </a:ext>
            </a:extLst>
          </p:cNvPr>
          <p:cNvSpPr/>
          <p:nvPr/>
        </p:nvSpPr>
        <p:spPr>
          <a:xfrm>
            <a:off x="1597958" y="1713053"/>
            <a:ext cx="7252122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Clr>
                <a:srgbClr val="FBBA00"/>
              </a:buClr>
            </a:pPr>
            <a:r>
              <a:rPr lang="en-US" sz="2000" dirty="0">
                <a:solidFill>
                  <a:schemeClr val="bg1"/>
                </a:solidFill>
                <a:latin typeface="Museo 700" panose="02000000000000000000" pitchFamily="2" charset="77"/>
              </a:rPr>
              <a:t>Zero hour contracts are also known as ‘casual contracts’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ABEA2649-7761-4249-BECC-407DEDD6D859}"/>
              </a:ext>
            </a:extLst>
          </p:cNvPr>
          <p:cNvSpPr/>
          <p:nvPr/>
        </p:nvSpPr>
        <p:spPr>
          <a:xfrm>
            <a:off x="2678461" y="2609449"/>
            <a:ext cx="5534804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Clr>
                <a:srgbClr val="FBBA00"/>
              </a:buClr>
            </a:pPr>
            <a:r>
              <a:rPr lang="en-US" sz="2000" dirty="0">
                <a:solidFill>
                  <a:schemeClr val="bg1"/>
                </a:solidFill>
                <a:latin typeface="Museo 700" panose="02000000000000000000" pitchFamily="2" charset="77"/>
              </a:rPr>
              <a:t>Zero hour contracts are usually for ‘piece work’ or ‘on call’ work, e.g. interpreters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207431E-2257-8B4C-9391-6B55DC3E4B5E}"/>
              </a:ext>
            </a:extLst>
          </p:cNvPr>
          <p:cNvSpPr/>
          <p:nvPr/>
        </p:nvSpPr>
        <p:spPr>
          <a:xfrm>
            <a:off x="3932944" y="3605163"/>
            <a:ext cx="6452022" cy="155427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FBBA00"/>
              </a:buClr>
            </a:pPr>
            <a:r>
              <a:rPr lang="en-US" sz="2000" dirty="0">
                <a:solidFill>
                  <a:schemeClr val="bg1"/>
                </a:solidFill>
                <a:latin typeface="Museo 700" panose="02000000000000000000" pitchFamily="2" charset="77"/>
              </a:rPr>
              <a:t>This means:</a:t>
            </a:r>
          </a:p>
          <a:p>
            <a:pPr marL="342900" indent="-34290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useo 700" panose="02000000000000000000" pitchFamily="2" charset="77"/>
              </a:rPr>
              <a:t>They are on call to work when you need them</a:t>
            </a:r>
          </a:p>
          <a:p>
            <a:pPr marL="342900" indent="-34290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useo 700" panose="02000000000000000000" pitchFamily="2" charset="77"/>
              </a:rPr>
              <a:t>You don’t have to give them work</a:t>
            </a:r>
          </a:p>
          <a:p>
            <a:pPr marL="342900" indent="-342900">
              <a:spcAft>
                <a:spcPts val="600"/>
              </a:spcAft>
              <a:buClr>
                <a:srgbClr val="FBBA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useo 700" panose="02000000000000000000" pitchFamily="2" charset="77"/>
              </a:rPr>
              <a:t>They don’t have to do work when asked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CB103C8-9B64-644E-B271-16346240E0F9}"/>
              </a:ext>
            </a:extLst>
          </p:cNvPr>
          <p:cNvSpPr/>
          <p:nvPr/>
        </p:nvSpPr>
        <p:spPr>
          <a:xfrm>
            <a:off x="5486975" y="5418978"/>
            <a:ext cx="5747083" cy="10156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Clr>
                <a:srgbClr val="FBBA00"/>
              </a:buClr>
            </a:pPr>
            <a:r>
              <a:rPr lang="en-US" sz="2000" dirty="0">
                <a:solidFill>
                  <a:schemeClr val="bg1"/>
                </a:solidFill>
                <a:latin typeface="Museo 700" panose="02000000000000000000" pitchFamily="2" charset="77"/>
              </a:rPr>
              <a:t>Zero hour workers are entitled to statutory annual leave and the National Minimum Wage in the same way as regular workers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285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A56340B1109D4ABEFD8FCB08D3AC13" ma:contentTypeVersion="12" ma:contentTypeDescription="Create a new document." ma:contentTypeScope="" ma:versionID="02ed2e6120da146c0a49ac4b555a9495">
  <xsd:schema xmlns:xsd="http://www.w3.org/2001/XMLSchema" xmlns:xs="http://www.w3.org/2001/XMLSchema" xmlns:p="http://schemas.microsoft.com/office/2006/metadata/properties" xmlns:ns2="9f65441b-ac65-413a-b9ea-951460e3cb54" xmlns:ns3="c710c3e3-7f9d-4a4d-ac51-7fe0e51f0353" targetNamespace="http://schemas.microsoft.com/office/2006/metadata/properties" ma:root="true" ma:fieldsID="3bf17fce5518b3dc62e2811d591663e7" ns2:_="" ns3:_="">
    <xsd:import namespace="9f65441b-ac65-413a-b9ea-951460e3cb54"/>
    <xsd:import namespace="c710c3e3-7f9d-4a4d-ac51-7fe0e51f03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5441b-ac65-413a-b9ea-951460e3cb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0c3e3-7f9d-4a4d-ac51-7fe0e51f035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10c3e3-7f9d-4a4d-ac51-7fe0e51f0353">
      <UserInfo>
        <DisplayName>Andreu Quintana</DisplayName>
        <AccountId>1039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169B5A-1442-41E0-9BF9-ACDB31EECC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65441b-ac65-413a-b9ea-951460e3cb54"/>
    <ds:schemaRef ds:uri="c710c3e3-7f9d-4a4d-ac51-7fe0e51f03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F602AA-B372-4FE3-A567-9D78EFA2ADCF}">
  <ds:schemaRefs>
    <ds:schemaRef ds:uri="9f65441b-ac65-413a-b9ea-951460e3cb54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c710c3e3-7f9d-4a4d-ac51-7fe0e51f035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4EF3791-81F5-405C-8452-52F6C37301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2901</TotalTime>
  <Words>1790</Words>
  <Application>Microsoft Office PowerPoint</Application>
  <PresentationFormat>Widescreen</PresentationFormat>
  <Paragraphs>423</Paragraphs>
  <Slides>41</Slides>
  <Notes>31</Notes>
  <HiddenSlides>1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Monty Stencil Lt</vt:lpstr>
      <vt:lpstr>Monty Stencil Rg</vt:lpstr>
      <vt:lpstr>Museo 100</vt:lpstr>
      <vt:lpstr>Museo 300</vt:lpstr>
      <vt:lpstr>Museo 500</vt:lpstr>
      <vt:lpstr>Museo 700</vt:lpstr>
      <vt:lpstr>Rubik</vt:lpstr>
      <vt:lpstr>Segoe UI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 Keefe</dc:creator>
  <cp:lastModifiedBy>Nick Smith-Patel</cp:lastModifiedBy>
  <cp:revision>208</cp:revision>
  <dcterms:created xsi:type="dcterms:W3CDTF">2019-10-30T12:33:32Z</dcterms:created>
  <dcterms:modified xsi:type="dcterms:W3CDTF">2022-06-30T14:27:50Z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0x0101004BA56340B1109D4ABEFD8FCB08D3AC13</vt:lpwstr>
  </property>
  <property fmtid="{D5CDD505-2E9C-101B-9397-08002B2CF9AE}" pid="3" name="ArticulateGUID">
    <vt:lpwstr>B0E59CAF-D291-4EF6-BB5A-7DE6AE0BE9C2</vt:lpwstr>
  </property>
  <property fmtid="{D5CDD505-2E9C-101B-9397-08002B2CF9AE}" pid="4" name="ArticulatePath">
    <vt:lpwstr>Session 2 Powerpoint</vt:lpwstr>
  </property>
</Properties>
</file>