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sldIdLst>
    <p:sldId id="266" r:id="rId5"/>
    <p:sldId id="273" r:id="rId6"/>
    <p:sldId id="268" r:id="rId7"/>
    <p:sldId id="314" r:id="rId8"/>
    <p:sldId id="301" r:id="rId9"/>
    <p:sldId id="340" r:id="rId10"/>
    <p:sldId id="341" r:id="rId11"/>
    <p:sldId id="306" r:id="rId12"/>
    <p:sldId id="342" r:id="rId13"/>
    <p:sldId id="333" r:id="rId14"/>
    <p:sldId id="308" r:id="rId15"/>
    <p:sldId id="334" r:id="rId16"/>
    <p:sldId id="335" r:id="rId17"/>
    <p:sldId id="336" r:id="rId18"/>
    <p:sldId id="343" r:id="rId19"/>
    <p:sldId id="339" r:id="rId20"/>
    <p:sldId id="338" r:id="rId21"/>
    <p:sldId id="344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BA00"/>
    <a:srgbClr val="E50069"/>
    <a:srgbClr val="15BBE8"/>
    <a:srgbClr val="3AD530"/>
    <a:srgbClr val="F18700"/>
    <a:srgbClr val="38D42F"/>
    <a:srgbClr val="55091E"/>
    <a:srgbClr val="F191A3"/>
    <a:srgbClr val="FF7277"/>
    <a:srgbClr val="0097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4B48CA-0ADB-4326-A94D-90157508D06B}" v="17" dt="2021-03-17T10:15:59.4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75"/>
    <p:restoredTop sz="77033" autoAdjust="0"/>
  </p:normalViewPr>
  <p:slideViewPr>
    <p:cSldViewPr snapToGrid="0" snapToObjects="1">
      <p:cViewPr varScale="1">
        <p:scale>
          <a:sx n="41" d="100"/>
          <a:sy n="41" d="100"/>
        </p:scale>
        <p:origin x="2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w Small" userId="8cd16482-1fad-4011-a12d-629d6980d491" providerId="ADAL" clId="{964B48CA-0ADB-4326-A94D-90157508D06B}"/>
    <pc:docChg chg="modSld">
      <pc:chgData name="Andrew Small" userId="8cd16482-1fad-4011-a12d-629d6980d491" providerId="ADAL" clId="{964B48CA-0ADB-4326-A94D-90157508D06B}" dt="2021-03-17T10:16:26.628" v="27" actId="1076"/>
      <pc:docMkLst>
        <pc:docMk/>
      </pc:docMkLst>
      <pc:sldChg chg="modSp mod modAnim">
        <pc:chgData name="Andrew Small" userId="8cd16482-1fad-4011-a12d-629d6980d491" providerId="ADAL" clId="{964B48CA-0ADB-4326-A94D-90157508D06B}" dt="2021-03-17T10:16:26.628" v="27" actId="1076"/>
        <pc:sldMkLst>
          <pc:docMk/>
          <pc:sldMk cId="1180225944" sldId="343"/>
        </pc:sldMkLst>
        <pc:spChg chg="mod">
          <ac:chgData name="Andrew Small" userId="8cd16482-1fad-4011-a12d-629d6980d491" providerId="ADAL" clId="{964B48CA-0ADB-4326-A94D-90157508D06B}" dt="2021-03-17T10:16:26.628" v="27" actId="1076"/>
          <ac:spMkLst>
            <pc:docMk/>
            <pc:sldMk cId="1180225944" sldId="343"/>
            <ac:spMk id="5" creationId="{477AF52C-3D56-4970-866A-CC228481C15E}"/>
          </ac:spMkLst>
        </pc:spChg>
        <pc:spChg chg="mod">
          <ac:chgData name="Andrew Small" userId="8cd16482-1fad-4011-a12d-629d6980d491" providerId="ADAL" clId="{964B48CA-0ADB-4326-A94D-90157508D06B}" dt="2021-03-17T10:15:33.616" v="18" actId="1076"/>
          <ac:spMkLst>
            <pc:docMk/>
            <pc:sldMk cId="1180225944" sldId="343"/>
            <ac:spMk id="24" creationId="{0DA38A15-A080-0C46-9384-69D3D0F8EAE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C4FAC-8CB0-5340-9053-35CF011F10D1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0D235-4831-CE4E-BB20-8F975EF7F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01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Ask</a:t>
            </a:r>
            <a:r>
              <a:rPr lang="en-GB" baseline="0" dirty="0"/>
              <a:t> groups to look for the following:</a:t>
            </a:r>
          </a:p>
          <a:p>
            <a:pPr marL="228600" indent="-228600">
              <a:buAutoNum type="arabicParenR"/>
            </a:pPr>
            <a:r>
              <a:rPr lang="en-GB" baseline="0" dirty="0"/>
              <a:t>Average age of people queuing up – why all older people? (More savings, less trust of online etc)</a:t>
            </a:r>
          </a:p>
          <a:p>
            <a:pPr marL="228600" indent="-228600">
              <a:buAutoNum type="arabicParenR"/>
            </a:pPr>
            <a:r>
              <a:rPr lang="en-GB" baseline="0" dirty="0"/>
              <a:t>Lengths of queues – what would they have done?</a:t>
            </a: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0D235-4831-CE4E-BB20-8F975EF7FD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270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0D235-4831-CE4E-BB20-8F975EF7FD4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85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0D235-4831-CE4E-BB20-8F975EF7FD4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6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0D235-4831-CE4E-BB20-8F975EF7FD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88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0D235-4831-CE4E-BB20-8F975EF7FD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24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0D235-4831-CE4E-BB20-8F975EF7FD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61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0D235-4831-CE4E-BB20-8F975EF7FD4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63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Add some</a:t>
            </a:r>
            <a:r>
              <a:rPr lang="en-GB" baseline="0" dirty="0"/>
              <a:t> shopping bags and money signs</a:t>
            </a:r>
          </a:p>
          <a:p>
            <a:r>
              <a:rPr lang="en-GB" baseline="0" dirty="0"/>
              <a:t>http://www.uswitch.com/current-accounts/standard/</a:t>
            </a:r>
          </a:p>
          <a:p>
            <a:endParaRPr lang="en-GB" baseline="0" dirty="0"/>
          </a:p>
          <a:p>
            <a:r>
              <a:rPr lang="en-GB" baseline="0" dirty="0"/>
              <a:t>Uswitch comparison. Show YP the uswitch website and talk through accounts. Provide visual demonstration of shopping for a current account and discuss best options to suit personal circumstances.</a:t>
            </a:r>
            <a:endParaRPr lang="en-GB" dirty="0"/>
          </a:p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What</a:t>
            </a:r>
            <a:r>
              <a:rPr lang="en-GB" baseline="0" dirty="0"/>
              <a:t> does these terms mean?</a:t>
            </a:r>
            <a:endParaRPr lang="en-GB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0D235-4831-CE4E-BB20-8F975EF7FD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45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0D235-4831-CE4E-BB20-8F975EF7FD4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16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0D235-4831-CE4E-BB20-8F975EF7FD4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35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Add some</a:t>
            </a:r>
            <a:r>
              <a:rPr lang="en-GB" baseline="0" dirty="0"/>
              <a:t> shopping bags and money signs</a:t>
            </a:r>
          </a:p>
          <a:p>
            <a:r>
              <a:rPr lang="en-GB" baseline="0" dirty="0"/>
              <a:t>http://www.uswitch.com/current-accounts/standard/</a:t>
            </a:r>
          </a:p>
          <a:p>
            <a:endParaRPr lang="en-GB" baseline="0" dirty="0"/>
          </a:p>
          <a:p>
            <a:r>
              <a:rPr lang="en-GB" baseline="0" dirty="0"/>
              <a:t>Uswitch comparison. Show YP the uswitch website and talk through accounts. Provide visual demonstration of shopping for a current account and discuss best options to suit personal circumstances.</a:t>
            </a:r>
            <a:endParaRPr lang="en-GB" dirty="0"/>
          </a:p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What</a:t>
            </a:r>
            <a:r>
              <a:rPr lang="en-GB" baseline="0" dirty="0"/>
              <a:t> does these terms mean?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0D235-4831-CE4E-BB20-8F975EF7FD4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19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164803D-EED7-D744-A4AE-D3D53008A1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13426" y="6047051"/>
            <a:ext cx="1524874" cy="88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85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0388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AA9A43D-023A-AD4B-A493-4F0B65956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37D3339-C5DB-7D49-954C-69A0ADAB9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99C075-5F32-534C-958D-AA23CA8929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C8630-1A99-0941-AC6E-4DB82D914051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E195BF-A6FE-C14E-903A-589D6ABA59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96DCA0-12ED-D240-A0F0-799A265AD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6EDFA-3FA8-1943-8102-430C5AE84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160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image" Target="../media/image26.png"/><Relationship Id="rId2" Type="http://schemas.microsoft.com/office/2007/relationships/media" Target="../media/media3.mp4"/><Relationship Id="rId1" Type="http://schemas.openxmlformats.org/officeDocument/2006/relationships/tags" Target="../tags/tag7.xml"/><Relationship Id="rId6" Type="http://schemas.openxmlformats.org/officeDocument/2006/relationships/image" Target="../media/image13.jp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video" Target="../media/media4.MOV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31.png"/><Relationship Id="rId2" Type="http://schemas.microsoft.com/office/2007/relationships/media" Target="../media/media4.MOV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0.png"/><Relationship Id="rId5" Type="http://schemas.openxmlformats.org/officeDocument/2006/relationships/video" Target="../media/media5.MOV"/><Relationship Id="rId10" Type="http://schemas.openxmlformats.org/officeDocument/2006/relationships/image" Target="../media/image29.png"/><Relationship Id="rId4" Type="http://schemas.microsoft.com/office/2007/relationships/media" Target="../media/media5.MOV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6.MOV"/><Relationship Id="rId7" Type="http://schemas.openxmlformats.org/officeDocument/2006/relationships/image" Target="../media/image32.png"/><Relationship Id="rId2" Type="http://schemas.openxmlformats.org/officeDocument/2006/relationships/video" Target="NULL" TargetMode="External"/><Relationship Id="rId1" Type="http://schemas.openxmlformats.org/officeDocument/2006/relationships/tags" Target="../tags/tag9.xml"/><Relationship Id="rId6" Type="http://schemas.openxmlformats.org/officeDocument/2006/relationships/image" Target="../media/image27.jp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5" Type="http://schemas.openxmlformats.org/officeDocument/2006/relationships/image" Target="../media/image33.png"/><Relationship Id="rId4" Type="http://schemas.openxmlformats.org/officeDocument/2006/relationships/image" Target="../media/image15.jp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37.png"/><Relationship Id="rId5" Type="http://schemas.openxmlformats.org/officeDocument/2006/relationships/hyperlink" Target="https://www.uswitch.com/current-accounts/" TargetMode="Externa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9.pn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video" Target="../media/media2.mp4"/><Relationship Id="rId7" Type="http://schemas.openxmlformats.org/officeDocument/2006/relationships/image" Target="../media/image24.png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3E671F6-15A6-3D49-B25E-BB94D593D8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2192000" cy="21615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B065F30-C8ED-0048-9577-CEE09DAA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4167" y="1686581"/>
            <a:ext cx="5823666" cy="33256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9CAED24-5E37-0F43-AE98-255AA35A7712}"/>
              </a:ext>
            </a:extLst>
          </p:cNvPr>
          <p:cNvSpPr/>
          <p:nvPr/>
        </p:nvSpPr>
        <p:spPr>
          <a:xfrm>
            <a:off x="3561493" y="5108173"/>
            <a:ext cx="50690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D400"/>
                </a:solidFill>
                <a:latin typeface="Monty Stencil Rg" panose="02000503000000020004" pitchFamily="50" charset="0"/>
              </a:rPr>
              <a:t>MAKE MONEY WORK FOR YOU!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8339014-E687-5C43-B84B-601CE8415C8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713426" y="6047051"/>
            <a:ext cx="1524874" cy="8803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80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116BE4B-A572-544F-B203-7B437BE6958C}"/>
              </a:ext>
            </a:extLst>
          </p:cNvPr>
          <p:cNvSpPr/>
          <p:nvPr/>
        </p:nvSpPr>
        <p:spPr>
          <a:xfrm rot="-60000">
            <a:off x="1309823" y="411829"/>
            <a:ext cx="95723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onty Stencil Rg" panose="02000503000000020004" pitchFamily="50" charset="0"/>
              </a:rPr>
              <a:t>WHAT IS OPEN BANKING</a:t>
            </a:r>
          </a:p>
        </p:txBody>
      </p:sp>
      <p:pic>
        <p:nvPicPr>
          <p:cNvPr id="5" name="3 - Open Banking - Nationwide">
            <a:hlinkClick r:id="" action="ppaction://media"/>
            <a:extLst>
              <a:ext uri="{FF2B5EF4-FFF2-40B4-BE49-F238E27FC236}">
                <a16:creationId xmlns:a16="http://schemas.microsoft.com/office/drawing/2014/main" xmlns="" id="{70DC9FA5-56DD-C645-A3E9-1D910989B41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67608" y="1927610"/>
            <a:ext cx="7056784" cy="3969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324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8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Starling">
            <a:hlinkClick r:id="" action="ppaction://media"/>
            <a:extLst>
              <a:ext uri="{FF2B5EF4-FFF2-40B4-BE49-F238E27FC236}">
                <a16:creationId xmlns:a16="http://schemas.microsoft.com/office/drawing/2014/main" xmlns="" id="{DA371AAF-39DC-E64B-8AC1-ECB13548C6F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20847" y="2636691"/>
            <a:ext cx="1620648" cy="351230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68EE1553-6303-8846-B3A8-0AE2862C4D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681" y="2519971"/>
            <a:ext cx="1850453" cy="3695823"/>
          </a:xfrm>
          <a:prstGeom prst="rect">
            <a:avLst/>
          </a:prstGeom>
        </p:spPr>
      </p:pic>
      <p:pic>
        <p:nvPicPr>
          <p:cNvPr id="34" name="Monzo Clip">
            <a:hlinkClick r:id="" action="ppaction://media"/>
            <a:extLst>
              <a:ext uri="{FF2B5EF4-FFF2-40B4-BE49-F238E27FC236}">
                <a16:creationId xmlns:a16="http://schemas.microsoft.com/office/drawing/2014/main" xmlns="" id="{9B0D6BC1-7B68-1845-8E1C-C41671388BF9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43535" y="2636692"/>
            <a:ext cx="1602604" cy="34732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C68259B5-A8B2-F846-B82F-53B0591222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610" y="2519971"/>
            <a:ext cx="1850453" cy="369582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F1D87BA4-D00B-8249-B81E-688504FF7D0C}"/>
              </a:ext>
            </a:extLst>
          </p:cNvPr>
          <p:cNvSpPr/>
          <p:nvPr/>
        </p:nvSpPr>
        <p:spPr>
          <a:xfrm rot="-60000">
            <a:off x="1309823" y="411829"/>
            <a:ext cx="95723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onty Stencil Rg" panose="02000503000000020004" pitchFamily="50" charset="0"/>
              </a:rPr>
              <a:t>”FINTECH” APPS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3BEF24B-BF31-DA46-AC87-10E99C04559A}"/>
              </a:ext>
            </a:extLst>
          </p:cNvPr>
          <p:cNvSpPr txBox="1"/>
          <p:nvPr/>
        </p:nvSpPr>
        <p:spPr>
          <a:xfrm>
            <a:off x="1310640" y="1193337"/>
            <a:ext cx="957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BBA00"/>
              </a:buClr>
            </a:pPr>
            <a:r>
              <a:rPr lang="en-GB" sz="2400" b="1" dirty="0">
                <a:solidFill>
                  <a:schemeClr val="bg1"/>
                </a:solidFill>
                <a:latin typeface="Museo 700" panose="02000000000000000000" pitchFamily="2" charset="77"/>
                <a:cs typeface="Rubik" panose="02000604000000020004" pitchFamily="2" charset="-79"/>
              </a:rPr>
              <a:t>Online Only Banks – banks on your mobile!</a:t>
            </a:r>
            <a:endParaRPr lang="en-US" sz="2400" dirty="0">
              <a:solidFill>
                <a:schemeClr val="bg1"/>
              </a:solidFill>
              <a:latin typeface="Museo 500" panose="02000000000000000000" pitchFamily="2" charset="77"/>
              <a:cs typeface="Rubik" panose="02000604000000020004" pitchFamily="2" charset="-79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967123" y="1831089"/>
            <a:ext cx="3162180" cy="552602"/>
            <a:chOff x="1357269" y="1824435"/>
            <a:chExt cx="3162180" cy="55260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E09988D6-EE93-DB44-997F-5D89863A84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4280" r="19447"/>
            <a:stretch/>
          </p:blipFill>
          <p:spPr>
            <a:xfrm>
              <a:off x="2117129" y="1824435"/>
              <a:ext cx="1639329" cy="5526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6DB55A4E-72C8-944A-A556-B2766F03D74F}"/>
                </a:ext>
              </a:extLst>
            </p:cNvPr>
            <p:cNvSpPr/>
            <p:nvPr/>
          </p:nvSpPr>
          <p:spPr>
            <a:xfrm>
              <a:off x="1357269" y="1884839"/>
              <a:ext cx="316218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Museo 700" panose="02000000000000000000" pitchFamily="2" charset="77"/>
                </a:rPr>
                <a:t>Starling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480681" y="1876272"/>
            <a:ext cx="2465394" cy="552602"/>
            <a:chOff x="4870827" y="1869618"/>
            <a:chExt cx="2465394" cy="55260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D84BD265-B9E9-334C-8912-7CE0ED4237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33331" r="19447"/>
            <a:stretch/>
          </p:blipFill>
          <p:spPr>
            <a:xfrm rot="10800000">
              <a:off x="5349222" y="1869618"/>
              <a:ext cx="1470388" cy="5526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E240F65B-4BF8-7343-8E65-E61AB975B2CD}"/>
                </a:ext>
              </a:extLst>
            </p:cNvPr>
            <p:cNvSpPr/>
            <p:nvPr/>
          </p:nvSpPr>
          <p:spPr>
            <a:xfrm>
              <a:off x="4870827" y="1884839"/>
              <a:ext cx="246539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Museo 700" panose="02000000000000000000" pitchFamily="2" charset="77"/>
                </a:rPr>
                <a:t>Monzo</a:t>
              </a:r>
              <a:endParaRPr lang="en-US" sz="2400" b="1" dirty="0">
                <a:solidFill>
                  <a:schemeClr val="bg1"/>
                </a:solidFill>
                <a:latin typeface="Museo 700" panose="02000000000000000000" pitchFamily="2" charset="77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6285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12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2621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534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37" repeatCount="indefinite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  <p:video>
              <p:cMediaNode vol="80000">
                <p:cTn id="38" repeatCount="indefinite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6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17A66B1F-35C8-9945-8B6A-C733A6C8CC3D}"/>
              </a:ext>
            </a:extLst>
          </p:cNvPr>
          <p:cNvSpPr/>
          <p:nvPr/>
        </p:nvSpPr>
        <p:spPr>
          <a:xfrm>
            <a:off x="8460375" y="2569028"/>
            <a:ext cx="1645921" cy="3553098"/>
          </a:xfrm>
          <a:prstGeom prst="roundRect">
            <a:avLst>
              <a:gd name="adj" fmla="val 10055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2077E170-843C-6740-A06E-95F9E9446747}"/>
              </a:ext>
            </a:extLst>
          </p:cNvPr>
          <p:cNvSpPr/>
          <p:nvPr/>
        </p:nvSpPr>
        <p:spPr>
          <a:xfrm>
            <a:off x="5303518" y="2586445"/>
            <a:ext cx="1645921" cy="3553098"/>
          </a:xfrm>
          <a:prstGeom prst="roundRect">
            <a:avLst>
              <a:gd name="adj" fmla="val 10055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urve">
            <a:hlinkClick r:id="" action="ppaction://media"/>
            <a:extLst>
              <a:ext uri="{FF2B5EF4-FFF2-40B4-BE49-F238E27FC236}">
                <a16:creationId xmlns:a16="http://schemas.microsoft.com/office/drawing/2014/main" xmlns="" id="{69942615-108C-374A-BB91-A83B747709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17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09037" y="2626359"/>
            <a:ext cx="1628070" cy="352839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F1D87BA4-D00B-8249-B81E-688504FF7D0C}"/>
              </a:ext>
            </a:extLst>
          </p:cNvPr>
          <p:cNvSpPr/>
          <p:nvPr/>
        </p:nvSpPr>
        <p:spPr>
          <a:xfrm rot="-60000">
            <a:off x="1309823" y="411829"/>
            <a:ext cx="95723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onty Stencil Rg" panose="02000503000000020004" pitchFamily="50" charset="0"/>
              </a:rPr>
              <a:t>”FINTECH” APPS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3BEF24B-BF31-DA46-AC87-10E99C04559A}"/>
              </a:ext>
            </a:extLst>
          </p:cNvPr>
          <p:cNvSpPr txBox="1"/>
          <p:nvPr/>
        </p:nvSpPr>
        <p:spPr>
          <a:xfrm>
            <a:off x="1310640" y="1193337"/>
            <a:ext cx="957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BBA00"/>
              </a:buClr>
            </a:pPr>
            <a:r>
              <a:rPr lang="en-GB" sz="2400" b="1" dirty="0">
                <a:solidFill>
                  <a:schemeClr val="bg1"/>
                </a:solidFill>
                <a:latin typeface="Museo 700" panose="02000000000000000000" pitchFamily="2" charset="77"/>
                <a:cs typeface="Rubik" panose="02000604000000020004" pitchFamily="2" charset="-79"/>
              </a:rPr>
              <a:t>Banking services apps – apps that help with your money</a:t>
            </a:r>
            <a:endParaRPr lang="en-US" sz="2400" dirty="0">
              <a:solidFill>
                <a:schemeClr val="bg1"/>
              </a:solidFill>
              <a:latin typeface="Museo 500" panose="02000000000000000000" pitchFamily="2" charset="77"/>
              <a:cs typeface="Rubik" panose="02000604000000020004" pitchFamily="2" charset="-79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68EE1553-6303-8846-B3A8-0AE2862C4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827" y="2513317"/>
            <a:ext cx="1850453" cy="36958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37073A0-3E80-6943-A3CB-2B2D21AABF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756" y="2513317"/>
            <a:ext cx="1850453" cy="36958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15E5DCA-B0CC-3744-80ED-CA5259CE9F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817" y="2513317"/>
            <a:ext cx="1850453" cy="369582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57269" y="1810866"/>
            <a:ext cx="3162180" cy="612597"/>
            <a:chOff x="1357269" y="1810866"/>
            <a:chExt cx="3162180" cy="61259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28A60CBA-B766-004A-94AC-39B1D3FC0E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52980"/>
            <a:stretch/>
          </p:blipFill>
          <p:spPr>
            <a:xfrm>
              <a:off x="2070700" y="1810866"/>
              <a:ext cx="1500403" cy="61259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6DB55A4E-72C8-944A-A556-B2766F03D74F}"/>
                </a:ext>
              </a:extLst>
            </p:cNvPr>
            <p:cNvSpPr/>
            <p:nvPr/>
          </p:nvSpPr>
          <p:spPr>
            <a:xfrm>
              <a:off x="1357269" y="1884839"/>
              <a:ext cx="316218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Museo 700" panose="02000000000000000000" pitchFamily="2" charset="77"/>
                </a:rPr>
                <a:t>Curve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870827" y="1832672"/>
            <a:ext cx="2465394" cy="552602"/>
            <a:chOff x="4870827" y="1832672"/>
            <a:chExt cx="2465394" cy="55260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14BC77E6-AC7D-2E45-9D31-75B726EB59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4280" r="19447"/>
            <a:stretch/>
          </p:blipFill>
          <p:spPr>
            <a:xfrm>
              <a:off x="5078628" y="1832672"/>
              <a:ext cx="2063578" cy="5526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E240F65B-4BF8-7343-8E65-E61AB975B2CD}"/>
                </a:ext>
              </a:extLst>
            </p:cNvPr>
            <p:cNvSpPr/>
            <p:nvPr/>
          </p:nvSpPr>
          <p:spPr>
            <a:xfrm>
              <a:off x="4870827" y="1884839"/>
              <a:ext cx="246539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Museo 700" panose="02000000000000000000" pitchFamily="2" charset="77"/>
                </a:rPr>
                <a:t>Wonderbill</a:t>
              </a:r>
              <a:endParaRPr lang="en-US" sz="2400" b="1" dirty="0">
                <a:solidFill>
                  <a:schemeClr val="bg1"/>
                </a:solidFill>
                <a:latin typeface="Museo 700" panose="02000000000000000000" pitchFamily="2" charset="77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987300" y="1832672"/>
            <a:ext cx="2617638" cy="552602"/>
            <a:chOff x="7987300" y="1832672"/>
            <a:chExt cx="2617638" cy="55260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82AA9E27-FA2A-1F4F-8353-40C2D52DB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4280" r="19447"/>
            <a:stretch/>
          </p:blipFill>
          <p:spPr>
            <a:xfrm rot="10800000">
              <a:off x="8184232" y="1832672"/>
              <a:ext cx="2063578" cy="5526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9F4D86B8-7C5A-5A47-B1EF-1774EBDC91F9}"/>
                </a:ext>
              </a:extLst>
            </p:cNvPr>
            <p:cNvSpPr/>
            <p:nvPr/>
          </p:nvSpPr>
          <p:spPr>
            <a:xfrm>
              <a:off x="7987300" y="1884839"/>
              <a:ext cx="26176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Museo 700" panose="02000000000000000000" pitchFamily="2" charset="77"/>
                </a:rPr>
                <a:t>Moneybox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0377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 fullScrn="1"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DA38A15-A080-0C46-9384-69D3D0F8EAE2}"/>
              </a:ext>
            </a:extLst>
          </p:cNvPr>
          <p:cNvSpPr/>
          <p:nvPr/>
        </p:nvSpPr>
        <p:spPr>
          <a:xfrm rot="-60000">
            <a:off x="1309823" y="411829"/>
            <a:ext cx="95723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onty Stencil Rg" panose="02000503000000020004" pitchFamily="50" charset="0"/>
              </a:rPr>
              <a:t>SHOPPING FOR A BANK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2603417-FB7B-254C-B9D6-57CFB65397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146" r="22530"/>
          <a:stretch/>
        </p:blipFill>
        <p:spPr>
          <a:xfrm>
            <a:off x="5475514" y="3381789"/>
            <a:ext cx="1240972" cy="22032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3CFA8E5-7E99-A54D-95FE-28964AAF2F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96965">
            <a:off x="998753" y="2304823"/>
            <a:ext cx="3501857" cy="350185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4E954C3E-9A06-B44D-BBA0-9CFF9D2A9F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1263">
            <a:off x="7551931" y="2128610"/>
            <a:ext cx="3501857" cy="35018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2ED76BE-89F5-CD40-A26D-AA68AB63BE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1519" y="2607235"/>
            <a:ext cx="997132" cy="7331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7F484A-EDB6-B44D-869A-D91D8BED70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8212" y="2258384"/>
            <a:ext cx="833846" cy="8338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DCCD1A8-C44F-9B4C-ADE6-67CCCB679D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47130">
            <a:off x="6766138" y="2555524"/>
            <a:ext cx="824693" cy="81850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670E18C4-679B-CD4C-95A4-386B1792F1D6}"/>
              </a:ext>
            </a:extLst>
          </p:cNvPr>
          <p:cNvSpPr/>
          <p:nvPr/>
        </p:nvSpPr>
        <p:spPr>
          <a:xfrm rot="-60000">
            <a:off x="4518965" y="422345"/>
            <a:ext cx="30923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onty Stencil Rg" panose="02000503000000020004" pitchFamily="50" charset="0"/>
              </a:rPr>
              <a:t>APR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3839C0FF-2C9B-ED4F-9FD9-A48C79F671B3}"/>
              </a:ext>
            </a:extLst>
          </p:cNvPr>
          <p:cNvSpPr/>
          <p:nvPr/>
        </p:nvSpPr>
        <p:spPr>
          <a:xfrm rot="-60000">
            <a:off x="1310315" y="3808694"/>
            <a:ext cx="30923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onty Stencil Rg" panose="02000503000000020004" pitchFamily="50" charset="0"/>
              </a:rPr>
              <a:t>EAR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90223471-B723-364E-A0AC-7A58CA7357E5}"/>
              </a:ext>
            </a:extLst>
          </p:cNvPr>
          <p:cNvSpPr/>
          <p:nvPr/>
        </p:nvSpPr>
        <p:spPr>
          <a:xfrm rot="-60000">
            <a:off x="7789313" y="3808693"/>
            <a:ext cx="30923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onty Stencil Rg" panose="02000503000000020004" pitchFamily="50" charset="0"/>
              </a:rPr>
              <a:t>AER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064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30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DA38A15-A080-0C46-9384-69D3D0F8EAE2}"/>
              </a:ext>
            </a:extLst>
          </p:cNvPr>
          <p:cNvSpPr/>
          <p:nvPr/>
        </p:nvSpPr>
        <p:spPr>
          <a:xfrm rot="-60000">
            <a:off x="1309823" y="411829"/>
            <a:ext cx="95723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onty Stencil Rg" panose="02000503000000020004" pitchFamily="50" charset="0"/>
              </a:rPr>
              <a:t>COMPARING BANKS</a:t>
            </a:r>
          </a:p>
        </p:txBody>
      </p:sp>
      <p:pic>
        <p:nvPicPr>
          <p:cNvPr id="12" name="Picture 11">
            <a:hlinkClick r:id="rId5"/>
            <a:extLst>
              <a:ext uri="{FF2B5EF4-FFF2-40B4-BE49-F238E27FC236}">
                <a16:creationId xmlns:a16="http://schemas.microsoft.com/office/drawing/2014/main" xmlns="" id="{5A6B2E31-7D31-FD49-BE1A-E74ED8265F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7892" y="1858466"/>
            <a:ext cx="6516216" cy="36635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378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DA38A15-A080-0C46-9384-69D3D0F8EAE2}"/>
              </a:ext>
            </a:extLst>
          </p:cNvPr>
          <p:cNvSpPr/>
          <p:nvPr/>
        </p:nvSpPr>
        <p:spPr>
          <a:xfrm rot="-60000">
            <a:off x="1173288" y="-68101"/>
            <a:ext cx="95723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u="sng" dirty="0">
                <a:solidFill>
                  <a:schemeClr val="bg1"/>
                </a:solidFill>
                <a:latin typeface="Monty Stencil Rg" panose="02000503000000020004" pitchFamily="50" charset="0"/>
                <a:ea typeface="Segoe UI Black" panose="020B0A02040204020203" pitchFamily="34" charset="0"/>
              </a:rPr>
              <a:t>Ways to Pay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7AF52C-3D56-4970-866A-CC228481C15E}"/>
              </a:ext>
            </a:extLst>
          </p:cNvPr>
          <p:cNvSpPr txBox="1"/>
          <p:nvPr/>
        </p:nvSpPr>
        <p:spPr>
          <a:xfrm>
            <a:off x="277215" y="705688"/>
            <a:ext cx="12313371" cy="6117144"/>
          </a:xfrm>
          <a:prstGeom prst="rect">
            <a:avLst/>
          </a:prstGeom>
          <a:noFill/>
        </p:spPr>
        <p:txBody>
          <a:bodyPr wrap="square" numCol="2">
            <a:noAutofit/>
          </a:bodyPr>
          <a:lstStyle/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600" b="1" dirty="0">
                <a:solidFill>
                  <a:schemeClr val="bg1"/>
                </a:solidFill>
                <a:effectLst/>
                <a:latin typeface="Monty Stencil Rg" panose="02000503000000020004" pitchFamily="50" charset="0"/>
                <a:ea typeface="Segoe UI Black" panose="020B0A02040204020203" pitchFamily="34" charset="0"/>
                <a:cs typeface="Times New Roman" panose="02020603050405020304" pitchFamily="18" charset="0"/>
              </a:rPr>
              <a:t>Apple Pay</a:t>
            </a:r>
          </a:p>
          <a:p>
            <a:pPr marL="742950" lvl="1" indent="-285750">
              <a:lnSpc>
                <a:spcPct val="15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GB" sz="1600" b="1" dirty="0">
                <a:solidFill>
                  <a:schemeClr val="bg1"/>
                </a:solidFill>
                <a:effectLst/>
                <a:latin typeface="Museo 500" panose="02000000000000000000" pitchFamily="50" charset="0"/>
                <a:ea typeface="Segoe UI Black" panose="020B0A02040204020203" pitchFamily="34" charset="0"/>
                <a:cs typeface="Times New Roman" panose="02020603050405020304" pitchFamily="18" charset="0"/>
              </a:rPr>
              <a:t>Pay using phone</a:t>
            </a:r>
          </a:p>
          <a:p>
            <a:pPr marL="742950" lvl="1" indent="-285750">
              <a:lnSpc>
                <a:spcPct val="15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GB" sz="1600" b="1" dirty="0">
                <a:solidFill>
                  <a:schemeClr val="bg1"/>
                </a:solidFill>
                <a:effectLst/>
                <a:latin typeface="Museo 500" panose="02000000000000000000" pitchFamily="50" charset="0"/>
                <a:ea typeface="Segoe UI Black" panose="020B0A02040204020203" pitchFamily="34" charset="0"/>
                <a:cs typeface="Times New Roman" panose="02020603050405020304" pitchFamily="18" charset="0"/>
              </a:rPr>
              <a:t>Shops / restaurants or transport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600" b="1" dirty="0">
                <a:solidFill>
                  <a:schemeClr val="bg1"/>
                </a:solidFill>
                <a:effectLst/>
                <a:latin typeface="Monty Stencil Rg" panose="02000503000000020004" pitchFamily="50" charset="0"/>
                <a:ea typeface="Segoe UI Black" panose="020B0A02040204020203" pitchFamily="34" charset="0"/>
                <a:cs typeface="Times New Roman" panose="02020603050405020304" pitchFamily="18" charset="0"/>
              </a:rPr>
              <a:t>Cheque</a:t>
            </a:r>
          </a:p>
          <a:p>
            <a:pPr marL="742950" lvl="1" indent="-285750">
              <a:lnSpc>
                <a:spcPct val="15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GB" sz="1600" b="1" dirty="0">
                <a:solidFill>
                  <a:schemeClr val="bg1"/>
                </a:solidFill>
                <a:effectLst/>
                <a:latin typeface="Museo 500" panose="02000000000000000000" pitchFamily="50" charset="0"/>
                <a:ea typeface="Segoe UI Black" panose="020B0A02040204020203" pitchFamily="34" charset="0"/>
                <a:cs typeface="Times New Roman" panose="02020603050405020304" pitchFamily="18" charset="0"/>
              </a:rPr>
              <a:t>Paper slip</a:t>
            </a:r>
          </a:p>
          <a:p>
            <a:pPr marL="742950" lvl="1" indent="-285750">
              <a:lnSpc>
                <a:spcPct val="15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GB" sz="1600" b="1" dirty="0">
                <a:solidFill>
                  <a:schemeClr val="bg1"/>
                </a:solidFill>
                <a:effectLst/>
                <a:latin typeface="Museo 500" panose="02000000000000000000" pitchFamily="50" charset="0"/>
                <a:ea typeface="Segoe UI Black" panose="020B0A02040204020203" pitchFamily="34" charset="0"/>
                <a:cs typeface="Times New Roman" panose="02020603050405020304" pitchFamily="18" charset="0"/>
              </a:rPr>
              <a:t>Gifts or bills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600" b="1" dirty="0">
                <a:solidFill>
                  <a:schemeClr val="bg1"/>
                </a:solidFill>
                <a:effectLst/>
                <a:latin typeface="Monty Stencil Rg" panose="02000503000000020004" pitchFamily="50" charset="0"/>
                <a:ea typeface="Segoe UI Black" panose="020B0A02040204020203" pitchFamily="34" charset="0"/>
                <a:cs typeface="Times New Roman" panose="02020603050405020304" pitchFamily="18" charset="0"/>
              </a:rPr>
              <a:t>Credit Card</a:t>
            </a:r>
          </a:p>
          <a:p>
            <a:pPr marL="742950" lvl="1" indent="-285750">
              <a:lnSpc>
                <a:spcPct val="15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GB" sz="1600" b="1" dirty="0">
                <a:solidFill>
                  <a:schemeClr val="bg1"/>
                </a:solidFill>
                <a:effectLst/>
                <a:latin typeface="Museo 500" panose="02000000000000000000" pitchFamily="50" charset="0"/>
                <a:ea typeface="Segoe UI Black" panose="020B0A02040204020203" pitchFamily="34" charset="0"/>
                <a:cs typeface="Times New Roman" panose="02020603050405020304" pitchFamily="18" charset="0"/>
              </a:rPr>
              <a:t>Borrowed money on a card</a:t>
            </a:r>
          </a:p>
          <a:p>
            <a:pPr marL="742950" lvl="1" indent="-285750">
              <a:lnSpc>
                <a:spcPct val="15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GB" sz="1600" b="1" dirty="0">
                <a:solidFill>
                  <a:schemeClr val="bg1"/>
                </a:solidFill>
                <a:effectLst/>
                <a:latin typeface="Museo 500" panose="02000000000000000000" pitchFamily="50" charset="0"/>
                <a:ea typeface="Segoe UI Black" panose="020B0A02040204020203" pitchFamily="34" charset="0"/>
                <a:cs typeface="Times New Roman" panose="02020603050405020304" pitchFamily="18" charset="0"/>
              </a:rPr>
              <a:t>Buy now pay later, holidays/sofa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600" b="1" dirty="0" smtClean="0">
                <a:solidFill>
                  <a:schemeClr val="bg1"/>
                </a:solidFill>
                <a:effectLst/>
                <a:latin typeface="Monty Stencil Rg" panose="02000503000000020004" pitchFamily="50" charset="0"/>
                <a:ea typeface="Segoe UI Black" panose="020B0A02040204020203" pitchFamily="34" charset="0"/>
                <a:cs typeface="Times New Roman" panose="02020603050405020304" pitchFamily="18" charset="0"/>
              </a:rPr>
              <a:t>Debit </a:t>
            </a:r>
            <a:r>
              <a:rPr lang="en-GB" sz="1600" b="1" dirty="0">
                <a:solidFill>
                  <a:schemeClr val="bg1"/>
                </a:solidFill>
                <a:effectLst/>
                <a:latin typeface="Monty Stencil Rg" panose="02000503000000020004" pitchFamily="50" charset="0"/>
                <a:ea typeface="Segoe UI Black" panose="020B0A02040204020203" pitchFamily="34" charset="0"/>
                <a:cs typeface="Times New Roman" panose="02020603050405020304" pitchFamily="18" charset="0"/>
              </a:rPr>
              <a:t>Card</a:t>
            </a:r>
          </a:p>
          <a:p>
            <a:pPr marL="742950" lvl="1" indent="-285750">
              <a:lnSpc>
                <a:spcPct val="15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GB" sz="1600" b="1" dirty="0">
                <a:solidFill>
                  <a:schemeClr val="bg1"/>
                </a:solidFill>
                <a:effectLst/>
                <a:latin typeface="Museo 500" panose="02000000000000000000" pitchFamily="50" charset="0"/>
                <a:ea typeface="Segoe UI Black" panose="020B0A02040204020203" pitchFamily="34" charset="0"/>
                <a:cs typeface="Times New Roman" panose="02020603050405020304" pitchFamily="18" charset="0"/>
              </a:rPr>
              <a:t>Your money on a card</a:t>
            </a:r>
          </a:p>
          <a:p>
            <a:pPr marL="742950" lvl="1" indent="-285750">
              <a:lnSpc>
                <a:spcPct val="15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GB" sz="1600" b="1" dirty="0">
                <a:solidFill>
                  <a:schemeClr val="bg1"/>
                </a:solidFill>
                <a:effectLst/>
                <a:latin typeface="Museo 500" panose="02000000000000000000" pitchFamily="50" charset="0"/>
                <a:ea typeface="Segoe UI Black" panose="020B0A02040204020203" pitchFamily="34" charset="0"/>
                <a:cs typeface="Times New Roman" panose="02020603050405020304" pitchFamily="18" charset="0"/>
              </a:rPr>
              <a:t>Online or in a shop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GB" sz="1600" b="1" dirty="0" smtClean="0">
              <a:solidFill>
                <a:schemeClr val="bg1"/>
              </a:solidFill>
              <a:effectLst/>
              <a:latin typeface="Monty Stencil Rg" panose="02000503000000020004" pitchFamily="50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600" b="1" dirty="0" smtClean="0">
                <a:solidFill>
                  <a:schemeClr val="bg1"/>
                </a:solidFill>
                <a:effectLst/>
                <a:latin typeface="Monty Stencil Rg" panose="02000503000000020004" pitchFamily="50" charset="0"/>
                <a:ea typeface="Segoe UI Black" panose="020B0A02040204020203" pitchFamily="34" charset="0"/>
                <a:cs typeface="Times New Roman" panose="02020603050405020304" pitchFamily="18" charset="0"/>
              </a:rPr>
              <a:t>Online </a:t>
            </a:r>
            <a:r>
              <a:rPr lang="en-GB" sz="1600" b="1" dirty="0">
                <a:solidFill>
                  <a:schemeClr val="bg1"/>
                </a:solidFill>
                <a:effectLst/>
                <a:latin typeface="Monty Stencil Rg" panose="02000503000000020004" pitchFamily="50" charset="0"/>
                <a:ea typeface="Segoe UI Black" panose="020B0A02040204020203" pitchFamily="34" charset="0"/>
                <a:cs typeface="Times New Roman" panose="02020603050405020304" pitchFamily="18" charset="0"/>
              </a:rPr>
              <a:t>Banking</a:t>
            </a:r>
          </a:p>
          <a:p>
            <a:pPr marL="742950" lvl="1" indent="-285750">
              <a:lnSpc>
                <a:spcPct val="15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GB" sz="1600" b="1" dirty="0">
                <a:solidFill>
                  <a:schemeClr val="bg1"/>
                </a:solidFill>
                <a:effectLst/>
                <a:latin typeface="Museo 500" panose="02000000000000000000" pitchFamily="50" charset="0"/>
                <a:ea typeface="Segoe UI Black" panose="020B0A02040204020203" pitchFamily="34" charset="0"/>
                <a:cs typeface="Times New Roman" panose="02020603050405020304" pitchFamily="18" charset="0"/>
              </a:rPr>
              <a:t>Using the computer to bank/send money</a:t>
            </a:r>
          </a:p>
          <a:p>
            <a:pPr marL="742950" lvl="1" indent="-285750">
              <a:lnSpc>
                <a:spcPct val="15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GB" sz="1600" b="1" dirty="0">
                <a:solidFill>
                  <a:schemeClr val="bg1"/>
                </a:solidFill>
                <a:effectLst/>
                <a:latin typeface="Museo 500" panose="02000000000000000000" pitchFamily="50" charset="0"/>
                <a:ea typeface="Segoe UI Black" panose="020B0A02040204020203" pitchFamily="34" charset="0"/>
                <a:cs typeface="Times New Roman" panose="02020603050405020304" pitchFamily="18" charset="0"/>
              </a:rPr>
              <a:t>Send money to savings / others directly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600" b="1" dirty="0">
                <a:solidFill>
                  <a:schemeClr val="bg1"/>
                </a:solidFill>
                <a:effectLst/>
                <a:latin typeface="Monty Stencil Rg" panose="02000503000000020004" pitchFamily="50" charset="0"/>
                <a:ea typeface="Segoe UI Black" panose="020B0A02040204020203" pitchFamily="34" charset="0"/>
                <a:cs typeface="Times New Roman" panose="02020603050405020304" pitchFamily="18" charset="0"/>
              </a:rPr>
              <a:t>Contactless</a:t>
            </a:r>
          </a:p>
          <a:p>
            <a:pPr marL="742950" lvl="1" indent="-285750">
              <a:lnSpc>
                <a:spcPct val="15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GB" sz="1600" b="1" dirty="0">
                <a:solidFill>
                  <a:schemeClr val="bg1"/>
                </a:solidFill>
                <a:effectLst/>
                <a:latin typeface="Museo 500" panose="02000000000000000000" pitchFamily="50" charset="0"/>
                <a:ea typeface="Segoe UI Black" panose="020B0A02040204020203" pitchFamily="34" charset="0"/>
                <a:cs typeface="Times New Roman" panose="02020603050405020304" pitchFamily="18" charset="0"/>
              </a:rPr>
              <a:t>Tap to pay – </a:t>
            </a:r>
            <a:r>
              <a:rPr lang="en-GB" sz="1600" b="1">
                <a:solidFill>
                  <a:schemeClr val="bg1"/>
                </a:solidFill>
                <a:effectLst/>
                <a:latin typeface="Museo 500" panose="02000000000000000000" pitchFamily="50" charset="0"/>
                <a:ea typeface="Segoe UI Black" panose="020B0A02040204020203" pitchFamily="34" charset="0"/>
                <a:cs typeface="Times New Roman" panose="02020603050405020304" pitchFamily="18" charset="0"/>
              </a:rPr>
              <a:t>max </a:t>
            </a:r>
            <a:r>
              <a:rPr lang="en-GB" sz="1600" b="1" smtClean="0">
                <a:solidFill>
                  <a:schemeClr val="bg1"/>
                </a:solidFill>
                <a:effectLst/>
                <a:latin typeface="Museo 500" panose="02000000000000000000" pitchFamily="50" charset="0"/>
                <a:ea typeface="Segoe UI Black" panose="020B0A02040204020203" pitchFamily="34" charset="0"/>
                <a:cs typeface="Times New Roman" panose="02020603050405020304" pitchFamily="18" charset="0"/>
              </a:rPr>
              <a:t>£</a:t>
            </a:r>
            <a:r>
              <a:rPr lang="en-GB" sz="1600" b="1" smtClean="0">
                <a:solidFill>
                  <a:schemeClr val="bg1"/>
                </a:solidFill>
                <a:latin typeface="Museo 500" panose="02000000000000000000" pitchFamily="50" charset="0"/>
                <a:ea typeface="Segoe UI Black" panose="020B0A02040204020203" pitchFamily="34" charset="0"/>
                <a:cs typeface="Times New Roman" panose="02020603050405020304" pitchFamily="18" charset="0"/>
              </a:rPr>
              <a:t>100</a:t>
            </a:r>
            <a:endParaRPr lang="en-GB" sz="1600" b="1" dirty="0">
              <a:solidFill>
                <a:schemeClr val="bg1"/>
              </a:solidFill>
              <a:effectLst/>
              <a:latin typeface="Museo 500" panose="02000000000000000000" pitchFamily="50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GB" sz="1600" b="1" dirty="0">
                <a:solidFill>
                  <a:schemeClr val="bg1"/>
                </a:solidFill>
                <a:effectLst/>
                <a:latin typeface="Museo 500" panose="02000000000000000000" pitchFamily="50" charset="0"/>
                <a:ea typeface="Segoe UI Black" panose="020B0A02040204020203" pitchFamily="34" charset="0"/>
                <a:cs typeface="Times New Roman" panose="02020603050405020304" pitchFamily="18" charset="0"/>
              </a:rPr>
              <a:t>Shops or transport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600" b="1" dirty="0">
                <a:solidFill>
                  <a:schemeClr val="bg1"/>
                </a:solidFill>
                <a:effectLst/>
                <a:latin typeface="Monty Stencil Rg" panose="02000503000000020004" pitchFamily="50" charset="0"/>
                <a:ea typeface="Segoe UI Black" panose="020B0A02040204020203" pitchFamily="34" charset="0"/>
                <a:cs typeface="Times New Roman" panose="02020603050405020304" pitchFamily="18" charset="0"/>
              </a:rPr>
              <a:t>Cash</a:t>
            </a:r>
          </a:p>
          <a:p>
            <a:pPr marL="742950" lvl="1" indent="-285750">
              <a:lnSpc>
                <a:spcPct val="15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GB" sz="1600" b="1" dirty="0">
                <a:solidFill>
                  <a:schemeClr val="bg1"/>
                </a:solidFill>
                <a:effectLst/>
                <a:latin typeface="Museo 500" panose="02000000000000000000" pitchFamily="50" charset="0"/>
                <a:ea typeface="Segoe UI Black" panose="020B0A02040204020203" pitchFamily="34" charset="0"/>
                <a:cs typeface="Times New Roman" panose="02020603050405020304" pitchFamily="18" charset="0"/>
              </a:rPr>
              <a:t>Physical money</a:t>
            </a:r>
          </a:p>
          <a:p>
            <a:pPr marL="742950" lvl="1" indent="-285750">
              <a:lnSpc>
                <a:spcPct val="15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GB" sz="1600" b="1" dirty="0">
                <a:solidFill>
                  <a:schemeClr val="bg1"/>
                </a:solidFill>
                <a:effectLst/>
                <a:latin typeface="Museo 500" panose="02000000000000000000" pitchFamily="50" charset="0"/>
                <a:ea typeface="Segoe UI Black" panose="020B0A02040204020203" pitchFamily="34" charset="0"/>
                <a:cs typeface="Times New Roman" panose="02020603050405020304" pitchFamily="18" charset="0"/>
              </a:rPr>
              <a:t>Markets, shops or fair </a:t>
            </a:r>
            <a:r>
              <a:rPr lang="en-GB" sz="1600" b="1" dirty="0" smtClean="0">
                <a:solidFill>
                  <a:schemeClr val="bg1"/>
                </a:solidFill>
                <a:effectLst/>
                <a:latin typeface="Museo 500" panose="02000000000000000000" pitchFamily="50" charset="0"/>
                <a:ea typeface="Segoe UI Black" panose="020B0A02040204020203" pitchFamily="34" charset="0"/>
                <a:cs typeface="Times New Roman" panose="02020603050405020304" pitchFamily="18" charset="0"/>
              </a:rPr>
              <a:t>ground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600" b="1" dirty="0" smtClean="0">
                <a:solidFill>
                  <a:schemeClr val="bg1"/>
                </a:solidFill>
                <a:latin typeface="Monty Stencil Rg" panose="02000503000000020004" pitchFamily="50" charset="0"/>
                <a:ea typeface="Segoe UI Black" panose="020B0A02040204020203" pitchFamily="34" charset="0"/>
                <a:cs typeface="Times New Roman" panose="02020603050405020304" pitchFamily="18" charset="0"/>
              </a:rPr>
              <a:t>Standing Order</a:t>
            </a:r>
            <a:endParaRPr lang="en-GB" sz="1600" b="1" dirty="0">
              <a:solidFill>
                <a:schemeClr val="bg1"/>
              </a:solidFill>
              <a:latin typeface="Monty Stencil Rg" panose="02000503000000020004" pitchFamily="50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GB" sz="1600" b="1" dirty="0" smtClean="0">
                <a:solidFill>
                  <a:schemeClr val="bg1"/>
                </a:solidFill>
                <a:latin typeface="Museo 500" panose="02000000000000000000" pitchFamily="50" charset="0"/>
                <a:ea typeface="Segoe UI Black" panose="020B0A02040204020203" pitchFamily="34" charset="0"/>
                <a:cs typeface="Times New Roman" panose="02020603050405020304" pitchFamily="18" charset="0"/>
              </a:rPr>
              <a:t>Automatic payment, same amount each time</a:t>
            </a:r>
            <a:endParaRPr lang="en-GB" sz="1600" b="1" dirty="0">
              <a:solidFill>
                <a:schemeClr val="bg1"/>
              </a:solidFill>
              <a:latin typeface="Museo 500" panose="02000000000000000000" pitchFamily="50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GB" sz="1600" b="1" dirty="0" smtClean="0">
                <a:solidFill>
                  <a:schemeClr val="bg1"/>
                </a:solidFill>
                <a:latin typeface="Museo 500" panose="02000000000000000000" pitchFamily="50" charset="0"/>
                <a:ea typeface="Segoe UI Black" panose="020B0A02040204020203" pitchFamily="34" charset="0"/>
                <a:cs typeface="Times New Roman" panose="02020603050405020304" pitchFamily="18" charset="0"/>
              </a:rPr>
              <a:t>Paying rent </a:t>
            </a:r>
            <a:endParaRPr lang="en-GB" sz="1600" b="1" dirty="0">
              <a:solidFill>
                <a:schemeClr val="bg1"/>
              </a:solidFill>
              <a:latin typeface="Museo 500" panose="02000000000000000000" pitchFamily="50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n-GB" sz="1600" b="1" dirty="0">
              <a:solidFill>
                <a:schemeClr val="bg1"/>
              </a:solidFill>
              <a:effectLst/>
              <a:latin typeface="Museo 500" panose="02000000000000000000" pitchFamily="50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022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66BD6A2-7783-F84B-B49F-778A9466A360}"/>
              </a:ext>
            </a:extLst>
          </p:cNvPr>
          <p:cNvSpPr/>
          <p:nvPr/>
        </p:nvSpPr>
        <p:spPr>
          <a:xfrm rot="-60000">
            <a:off x="4646452" y="2138111"/>
            <a:ext cx="7082612" cy="3255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Museo 700" panose="02000000000000000000" pitchFamily="2" charset="77"/>
              </a:rPr>
              <a:t>How banks work &amp; Interest</a:t>
            </a:r>
          </a:p>
          <a:p>
            <a:pPr marL="342900" indent="-342900">
              <a:lnSpc>
                <a:spcPct val="150000"/>
              </a:lnSpc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Museo 700" panose="02000000000000000000" pitchFamily="2" charset="77"/>
              </a:rPr>
              <a:t>Savings &amp; current accounts</a:t>
            </a:r>
          </a:p>
          <a:p>
            <a:pPr marL="342900" indent="-342900">
              <a:lnSpc>
                <a:spcPct val="150000"/>
              </a:lnSpc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Museo 700" panose="02000000000000000000" pitchFamily="2" charset="77"/>
              </a:rPr>
              <a:t>Forms of payment</a:t>
            </a:r>
          </a:p>
          <a:p>
            <a:pPr marL="342900" indent="-342900">
              <a:lnSpc>
                <a:spcPct val="150000"/>
              </a:lnSpc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Museo 700" panose="02000000000000000000" pitchFamily="2" charset="77"/>
              </a:rPr>
              <a:t>Online banking system</a:t>
            </a:r>
          </a:p>
          <a:p>
            <a:pPr marL="342900" indent="-342900">
              <a:lnSpc>
                <a:spcPct val="150000"/>
              </a:lnSpc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Museo 700" panose="02000000000000000000" pitchFamily="2" charset="77"/>
              </a:rPr>
              <a:t>Understanding contracts &amp; tenancies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4ADF84D-618C-9941-8999-B479C95E8F7C}"/>
              </a:ext>
            </a:extLst>
          </p:cNvPr>
          <p:cNvSpPr/>
          <p:nvPr/>
        </p:nvSpPr>
        <p:spPr>
          <a:xfrm rot="-60000">
            <a:off x="747212" y="692677"/>
            <a:ext cx="106975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Monty Stencil Rg" panose="02000503000000020004" pitchFamily="50" charset="0"/>
              </a:rPr>
              <a:t>BANKING &amp; BEING INFORMED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A771742-B1F4-E541-83A1-4480BA307D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550"/>
          <a:stretch/>
        </p:blipFill>
        <p:spPr>
          <a:xfrm rot="14941477">
            <a:off x="1166190" y="2160102"/>
            <a:ext cx="3301902" cy="32257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927FAE3-BA0F-6743-B598-E5CD5553D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48972">
            <a:off x="1171888" y="1986580"/>
            <a:ext cx="3117831" cy="311782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46456" y="5068883"/>
            <a:ext cx="2221428" cy="537198"/>
            <a:chOff x="1746456" y="5068883"/>
            <a:chExt cx="2221428" cy="53719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078F3A09-CA7E-BB4E-BF17-34209D5F3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21429060">
              <a:off x="1746456" y="5068883"/>
              <a:ext cx="2221428" cy="53719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771A0036-168C-6547-9FE9-7AC35F420EC3}"/>
                </a:ext>
              </a:extLst>
            </p:cNvPr>
            <p:cNvSpPr/>
            <p:nvPr/>
          </p:nvSpPr>
          <p:spPr>
            <a:xfrm rot="21412727">
              <a:off x="2147836" y="5121649"/>
              <a:ext cx="15487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useo 700" panose="02000000000000000000" pitchFamily="2" charset="77"/>
                </a:rPr>
                <a:t>Session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713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66BD6A2-7783-F84B-B49F-778A9466A360}"/>
              </a:ext>
            </a:extLst>
          </p:cNvPr>
          <p:cNvSpPr/>
          <p:nvPr/>
        </p:nvSpPr>
        <p:spPr>
          <a:xfrm rot="-60000">
            <a:off x="5962125" y="2163338"/>
            <a:ext cx="4191741" cy="3255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Museo 700" panose="02000000000000000000" pitchFamily="2" charset="77"/>
              </a:rPr>
              <a:t>Borrowing</a:t>
            </a:r>
          </a:p>
          <a:p>
            <a:pPr marL="342900" indent="-342900">
              <a:lnSpc>
                <a:spcPct val="150000"/>
              </a:lnSpc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Museo 700" panose="02000000000000000000" pitchFamily="2" charset="77"/>
              </a:rPr>
              <a:t>Dealing with debt</a:t>
            </a:r>
          </a:p>
          <a:p>
            <a:pPr marL="342900" indent="-342900">
              <a:lnSpc>
                <a:spcPct val="150000"/>
              </a:lnSpc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Museo 700" panose="02000000000000000000" pitchFamily="2" charset="77"/>
              </a:rPr>
              <a:t>Credit history</a:t>
            </a:r>
          </a:p>
          <a:p>
            <a:pPr marL="342900" indent="-342900">
              <a:lnSpc>
                <a:spcPct val="150000"/>
              </a:lnSpc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Museo 700" panose="02000000000000000000" pitchFamily="2" charset="77"/>
              </a:rPr>
              <a:t>Avoiding eviction</a:t>
            </a:r>
          </a:p>
          <a:p>
            <a:pPr marL="342900" indent="-342900">
              <a:lnSpc>
                <a:spcPct val="150000"/>
              </a:lnSpc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Museo 700" panose="02000000000000000000" pitchFamily="2" charset="77"/>
              </a:rPr>
              <a:t>Setting goals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4ADF84D-618C-9941-8999-B479C95E8F7C}"/>
              </a:ext>
            </a:extLst>
          </p:cNvPr>
          <p:cNvSpPr/>
          <p:nvPr/>
        </p:nvSpPr>
        <p:spPr>
          <a:xfrm rot="-60000">
            <a:off x="747212" y="692677"/>
            <a:ext cx="106975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Monty Stencil Rg" panose="02000503000000020004" pitchFamily="50" charset="0"/>
              </a:rPr>
              <a:t>BORROWING &amp; AVOIDING SCAMS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25C3ABC-63E7-BC4C-B2F3-719720225D4B}"/>
              </a:ext>
            </a:extLst>
          </p:cNvPr>
          <p:cNvGrpSpPr/>
          <p:nvPr/>
        </p:nvGrpSpPr>
        <p:grpSpPr>
          <a:xfrm rot="21386309">
            <a:off x="1119864" y="2280716"/>
            <a:ext cx="4038282" cy="2905090"/>
            <a:chOff x="996331" y="2614647"/>
            <a:chExt cx="2862920" cy="205954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CDC368FB-BF05-D949-BA47-FBD91D3475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926"/>
            <a:stretch/>
          </p:blipFill>
          <p:spPr>
            <a:xfrm rot="721743">
              <a:off x="996331" y="2614647"/>
              <a:ext cx="2838722" cy="205954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962162DB-4516-5548-80D0-C46EFC67F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780290">
              <a:off x="2433315" y="2788728"/>
              <a:ext cx="1425936" cy="142593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45EEC85-CF91-8E4D-824F-AAE7EB742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13701">
              <a:off x="1075760" y="2643379"/>
              <a:ext cx="1567516" cy="1567514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2028513" y="4874151"/>
            <a:ext cx="2131823" cy="537198"/>
            <a:chOff x="2028513" y="4874151"/>
            <a:chExt cx="2131823" cy="53719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078F3A09-CA7E-BB4E-BF17-34209D5F34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259"/>
            <a:stretch/>
          </p:blipFill>
          <p:spPr>
            <a:xfrm rot="21429060">
              <a:off x="2028513" y="4874151"/>
              <a:ext cx="2131823" cy="53719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771A0036-168C-6547-9FE9-7AC35F420EC3}"/>
                </a:ext>
              </a:extLst>
            </p:cNvPr>
            <p:cNvSpPr/>
            <p:nvPr/>
          </p:nvSpPr>
          <p:spPr>
            <a:xfrm rot="21412727">
              <a:off x="2335534" y="4929144"/>
              <a:ext cx="155837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useo 700" panose="02000000000000000000" pitchFamily="2" charset="77"/>
                </a:rPr>
                <a:t>Session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49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3E671F6-15A6-3D49-B25E-BB94D593D8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2192000" cy="21615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B065F30-C8ED-0048-9577-CEE09DAA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4167" y="1686581"/>
            <a:ext cx="5823666" cy="33256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9CAED24-5E37-0F43-AE98-255AA35A7712}"/>
              </a:ext>
            </a:extLst>
          </p:cNvPr>
          <p:cNvSpPr/>
          <p:nvPr/>
        </p:nvSpPr>
        <p:spPr>
          <a:xfrm>
            <a:off x="3561493" y="5108173"/>
            <a:ext cx="50690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D400"/>
                </a:solidFill>
                <a:latin typeface="Monty Stencil Rg" panose="02000503000000020004" pitchFamily="50" charset="0"/>
              </a:rPr>
              <a:t>MAKE MONEY WORK FOR YOU!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8339014-E687-5C43-B84B-601CE8415C8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713426" y="6047051"/>
            <a:ext cx="1524874" cy="8803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747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9D3DE60-69DA-634D-B418-76FF91DC2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149554">
            <a:off x="6262901" y="1442769"/>
            <a:ext cx="2838722" cy="228652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FCDF7C5-2A8A-AC49-B4DC-BDC7C8600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369363">
            <a:off x="1221308" y="1756885"/>
            <a:ext cx="2531426" cy="203900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461440BC-F807-9E40-9B2A-1F04EDEFE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82012">
            <a:off x="3046246" y="3660231"/>
            <a:ext cx="2838722" cy="228652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5B5D22BE-2730-7945-999F-04474FCFC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98221">
            <a:off x="940259" y="1417445"/>
            <a:ext cx="2266364" cy="2266364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01CF9DAD-3F3C-CB4B-9050-3DDEC37F342D}"/>
              </a:ext>
            </a:extLst>
          </p:cNvPr>
          <p:cNvSpPr/>
          <p:nvPr/>
        </p:nvSpPr>
        <p:spPr>
          <a:xfrm rot="18887809">
            <a:off x="819254" y="1757070"/>
            <a:ext cx="1202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BBA00"/>
                </a:solidFill>
                <a:latin typeface="Museo 700" panose="02000000000000000000" pitchFamily="2" charset="77"/>
              </a:rPr>
              <a:t>Session 1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499595" y="3302300"/>
            <a:ext cx="3187471" cy="460883"/>
            <a:chOff x="499595" y="3302300"/>
            <a:chExt cx="3187471" cy="460883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931045BD-84A3-574D-86BD-7222FDDBB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-240000">
              <a:off x="499595" y="3302300"/>
              <a:ext cx="3187471" cy="46088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01946BC6-B49C-1940-B196-6E614C0B2F27}"/>
                </a:ext>
              </a:extLst>
            </p:cNvPr>
            <p:cNvSpPr/>
            <p:nvPr/>
          </p:nvSpPr>
          <p:spPr>
            <a:xfrm rot="21343667">
              <a:off x="812327" y="3409549"/>
              <a:ext cx="274876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useo 700" panose="02000000000000000000" pitchFamily="2" charset="77"/>
                </a:rPr>
                <a:t>Budgeting &amp; Household Costs</a:t>
              </a: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277ED4BC-1456-D44C-952F-23C31361E453}"/>
              </a:ext>
            </a:extLst>
          </p:cNvPr>
          <p:cNvSpPr/>
          <p:nvPr/>
        </p:nvSpPr>
        <p:spPr>
          <a:xfrm rot="21540000">
            <a:off x="3215244" y="411829"/>
            <a:ext cx="57615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onty Stencil Rg" panose="02000503000000020004" pitchFamily="50" charset="0"/>
              </a:rPr>
              <a:t>MONEY WORKS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7970AB71-1A55-6B4C-8C27-8F8ED12C11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41628">
            <a:off x="3406315" y="3649845"/>
            <a:ext cx="2974826" cy="2974826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566BD6A2-7783-F84B-B49F-778A9466A360}"/>
              </a:ext>
            </a:extLst>
          </p:cNvPr>
          <p:cNvSpPr/>
          <p:nvPr/>
        </p:nvSpPr>
        <p:spPr>
          <a:xfrm rot="19961371">
            <a:off x="3595091" y="3911644"/>
            <a:ext cx="1213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BBA00"/>
                </a:solidFill>
                <a:latin typeface="Museo 700" panose="02000000000000000000" pitchFamily="2" charset="77"/>
              </a:rPr>
              <a:t>Session 2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4408149" y="5218757"/>
            <a:ext cx="1459350" cy="446546"/>
            <a:chOff x="4408149" y="5218757"/>
            <a:chExt cx="1459350" cy="446546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62734909-D284-9042-A31C-15079FB45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177"/>
            <a:stretch/>
          </p:blipFill>
          <p:spPr>
            <a:xfrm rot="21300690">
              <a:off x="4408149" y="5218757"/>
              <a:ext cx="1459350" cy="44654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C95727AF-88A4-A14C-B283-7DF86F06B0CF}"/>
                </a:ext>
              </a:extLst>
            </p:cNvPr>
            <p:cNvSpPr/>
            <p:nvPr/>
          </p:nvSpPr>
          <p:spPr>
            <a:xfrm rot="21300690">
              <a:off x="4463578" y="5314608"/>
              <a:ext cx="128458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useo 700" panose="02000000000000000000" pitchFamily="2" charset="77"/>
                </a:rPr>
                <a:t>Your Income</a:t>
              </a:r>
            </a:p>
          </p:txBody>
        </p:sp>
      </p:grpSp>
      <p:sp>
        <p:nvSpPr>
          <p:cNvPr id="55" name="Arc 54">
            <a:extLst>
              <a:ext uri="{FF2B5EF4-FFF2-40B4-BE49-F238E27FC236}">
                <a16:creationId xmlns:a16="http://schemas.microsoft.com/office/drawing/2014/main" xmlns="" id="{950AD821-E018-E84B-882B-9193FF9BDC19}"/>
              </a:ext>
            </a:extLst>
          </p:cNvPr>
          <p:cNvSpPr/>
          <p:nvPr/>
        </p:nvSpPr>
        <p:spPr>
          <a:xfrm rot="10800000">
            <a:off x="2277225" y="2477361"/>
            <a:ext cx="2122061" cy="2325373"/>
          </a:xfrm>
          <a:prstGeom prst="arc">
            <a:avLst>
              <a:gd name="adj1" fmla="val 15990598"/>
              <a:gd name="adj2" fmla="val 20926116"/>
            </a:avLst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Arc 55">
            <a:extLst>
              <a:ext uri="{FF2B5EF4-FFF2-40B4-BE49-F238E27FC236}">
                <a16:creationId xmlns:a16="http://schemas.microsoft.com/office/drawing/2014/main" xmlns="" id="{C18004C1-C800-3C4F-9C17-E52049921E0D}"/>
              </a:ext>
            </a:extLst>
          </p:cNvPr>
          <p:cNvSpPr/>
          <p:nvPr/>
        </p:nvSpPr>
        <p:spPr>
          <a:xfrm rot="16200000">
            <a:off x="4822122" y="2156068"/>
            <a:ext cx="2754156" cy="3018028"/>
          </a:xfrm>
          <a:prstGeom prst="arc">
            <a:avLst>
              <a:gd name="adj1" fmla="val 16313174"/>
              <a:gd name="adj2" fmla="val 0"/>
            </a:avLst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Arc 56">
            <a:extLst>
              <a:ext uri="{FF2B5EF4-FFF2-40B4-BE49-F238E27FC236}">
                <a16:creationId xmlns:a16="http://schemas.microsoft.com/office/drawing/2014/main" xmlns="" id="{B7AE26D7-9174-5846-A1B7-B5D2A36B223C}"/>
              </a:ext>
            </a:extLst>
          </p:cNvPr>
          <p:cNvSpPr/>
          <p:nvPr/>
        </p:nvSpPr>
        <p:spPr>
          <a:xfrm rot="10800000">
            <a:off x="7406650" y="1805938"/>
            <a:ext cx="2754156" cy="3018028"/>
          </a:xfrm>
          <a:prstGeom prst="arc">
            <a:avLst>
              <a:gd name="adj1" fmla="val 16200000"/>
              <a:gd name="adj2" fmla="val 21134810"/>
            </a:avLst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2A007F57-AC2F-FE4B-A284-26C0F5FAA5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526">
            <a:off x="6429835" y="1379023"/>
            <a:ext cx="2077948" cy="2077946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A69999B5-29E2-E04E-8C56-172F7053AECE}"/>
              </a:ext>
            </a:extLst>
          </p:cNvPr>
          <p:cNvSpPr/>
          <p:nvPr/>
        </p:nvSpPr>
        <p:spPr>
          <a:xfrm rot="1681267">
            <a:off x="7483687" y="1444372"/>
            <a:ext cx="1213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BBA00"/>
                </a:solidFill>
                <a:latin typeface="Museo 700" panose="02000000000000000000" pitchFamily="2" charset="77"/>
              </a:rPr>
              <a:t>Session 3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6286259" y="2413543"/>
            <a:ext cx="2612867" cy="427575"/>
            <a:chOff x="6286259" y="2413543"/>
            <a:chExt cx="2612867" cy="427575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xmlns="" id="{91D17739-1441-9248-B978-B631209F67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415" t="7227"/>
            <a:stretch/>
          </p:blipFill>
          <p:spPr>
            <a:xfrm rot="205986">
              <a:off x="6286259" y="2413543"/>
              <a:ext cx="2612867" cy="4275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xmlns="" id="{1287166D-8C37-5846-BD09-C89AA9432EA4}"/>
                </a:ext>
              </a:extLst>
            </p:cNvPr>
            <p:cNvSpPr/>
            <p:nvPr/>
          </p:nvSpPr>
          <p:spPr>
            <a:xfrm rot="177923">
              <a:off x="6336346" y="2480015"/>
              <a:ext cx="246945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useo 700" panose="02000000000000000000" pitchFamily="2" charset="77"/>
                </a:rPr>
                <a:t>Banking &amp; Being Informed</a:t>
              </a:r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79CA5317-A130-3E47-8A08-A0CA4E16DA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26"/>
          <a:stretch/>
        </p:blipFill>
        <p:spPr>
          <a:xfrm rot="721743">
            <a:off x="8664227" y="3515984"/>
            <a:ext cx="2838722" cy="2059549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B7A39C39-43EA-EE4A-99A5-3DDADBEE8964}"/>
              </a:ext>
            </a:extLst>
          </p:cNvPr>
          <p:cNvSpPr/>
          <p:nvPr/>
        </p:nvSpPr>
        <p:spPr>
          <a:xfrm rot="21213849">
            <a:off x="9595403" y="3250983"/>
            <a:ext cx="1213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BBA00"/>
                </a:solidFill>
                <a:latin typeface="Museo 700" panose="02000000000000000000" pitchFamily="2" charset="77"/>
              </a:rPr>
              <a:t>Session 4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8708518" y="5091556"/>
            <a:ext cx="2821413" cy="427575"/>
            <a:chOff x="8708518" y="5045659"/>
            <a:chExt cx="2821413" cy="427575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xmlns="" id="{DC10D518-40A6-3943-B19E-F7128F6608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415" t="7227"/>
            <a:stretch/>
          </p:blipFill>
          <p:spPr>
            <a:xfrm rot="205986">
              <a:off x="8708518" y="5045659"/>
              <a:ext cx="2821413" cy="4275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xmlns="" id="{B3A52E64-F13C-0044-85AB-DF2A0F7C14A1}"/>
                </a:ext>
              </a:extLst>
            </p:cNvPr>
            <p:cNvSpPr/>
            <p:nvPr/>
          </p:nvSpPr>
          <p:spPr>
            <a:xfrm rot="177923">
              <a:off x="8720040" y="5109093"/>
              <a:ext cx="267374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useo 700" panose="02000000000000000000" pitchFamily="2" charset="77"/>
                </a:rPr>
                <a:t>Borrowing &amp; Avoiding Scams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8834408" y="3492189"/>
            <a:ext cx="2783491" cy="1571285"/>
            <a:chOff x="8743656" y="3544716"/>
            <a:chExt cx="2783491" cy="1571285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xmlns="" id="{6E32043E-B788-C544-8387-EA1E6C0A7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80290">
              <a:off x="10101211" y="3690065"/>
              <a:ext cx="1425936" cy="1425936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xmlns="" id="{A1F1723D-6F3D-5C4B-B709-8BF6FE32C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313701">
              <a:off x="8743656" y="3544716"/>
              <a:ext cx="1567516" cy="15675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890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9" grpId="0"/>
      <p:bldP spid="51" grpId="0"/>
      <p:bldP spid="55" grpId="0" animBg="1"/>
      <p:bldP spid="56" grpId="0" animBg="1"/>
      <p:bldP spid="57" grpId="0" animBg="1"/>
      <p:bldP spid="59" grpId="0"/>
      <p:bldP spid="6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66BD6A2-7783-F84B-B49F-778A9466A360}"/>
              </a:ext>
            </a:extLst>
          </p:cNvPr>
          <p:cNvSpPr/>
          <p:nvPr/>
        </p:nvSpPr>
        <p:spPr>
          <a:xfrm rot="-60000">
            <a:off x="4646452" y="2138111"/>
            <a:ext cx="7082612" cy="3255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Museo 700" panose="02000000000000000000" pitchFamily="2" charset="77"/>
              </a:rPr>
              <a:t>How banks work &amp; Interest</a:t>
            </a:r>
          </a:p>
          <a:p>
            <a:pPr marL="342900" indent="-342900">
              <a:lnSpc>
                <a:spcPct val="150000"/>
              </a:lnSpc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Museo 700" panose="02000000000000000000" pitchFamily="2" charset="77"/>
              </a:rPr>
              <a:t>Savings &amp; current accounts</a:t>
            </a:r>
          </a:p>
          <a:p>
            <a:pPr marL="342900" indent="-342900">
              <a:lnSpc>
                <a:spcPct val="150000"/>
              </a:lnSpc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Museo 700" panose="02000000000000000000" pitchFamily="2" charset="77"/>
              </a:rPr>
              <a:t>Forms of payment</a:t>
            </a:r>
          </a:p>
          <a:p>
            <a:pPr marL="342900" indent="-342900">
              <a:lnSpc>
                <a:spcPct val="150000"/>
              </a:lnSpc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Museo 700" panose="02000000000000000000" pitchFamily="2" charset="77"/>
              </a:rPr>
              <a:t>Online banking system</a:t>
            </a:r>
          </a:p>
          <a:p>
            <a:pPr marL="342900" indent="-342900">
              <a:lnSpc>
                <a:spcPct val="150000"/>
              </a:lnSpc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Museo 700" panose="02000000000000000000" pitchFamily="2" charset="77"/>
              </a:rPr>
              <a:t>Understanding contracts &amp; tenancies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4ADF84D-618C-9941-8999-B479C95E8F7C}"/>
              </a:ext>
            </a:extLst>
          </p:cNvPr>
          <p:cNvSpPr/>
          <p:nvPr/>
        </p:nvSpPr>
        <p:spPr>
          <a:xfrm rot="-60000">
            <a:off x="747212" y="692677"/>
            <a:ext cx="106975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Monty Stencil Rg" panose="02000503000000020004" pitchFamily="50" charset="0"/>
              </a:rPr>
              <a:t>BANKING &amp; BEING INFORMED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A771742-B1F4-E541-83A1-4480BA307D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550"/>
          <a:stretch/>
        </p:blipFill>
        <p:spPr>
          <a:xfrm rot="14941477">
            <a:off x="1166190" y="2160102"/>
            <a:ext cx="3301902" cy="32257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927FAE3-BA0F-6743-B598-E5CD5553D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48972">
            <a:off x="1171888" y="1986580"/>
            <a:ext cx="3117831" cy="311782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46456" y="5068883"/>
            <a:ext cx="2221428" cy="537198"/>
            <a:chOff x="1746456" y="5068883"/>
            <a:chExt cx="2221428" cy="53719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078F3A09-CA7E-BB4E-BF17-34209D5F3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21429060">
              <a:off x="1746456" y="5068883"/>
              <a:ext cx="2221428" cy="53719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771A0036-168C-6547-9FE9-7AC35F420EC3}"/>
                </a:ext>
              </a:extLst>
            </p:cNvPr>
            <p:cNvSpPr/>
            <p:nvPr/>
          </p:nvSpPr>
          <p:spPr>
            <a:xfrm rot="21412727">
              <a:off x="2147836" y="5121649"/>
              <a:ext cx="15487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useo 700" panose="02000000000000000000" pitchFamily="2" charset="77"/>
                </a:rPr>
                <a:t>Session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064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116BE4B-A572-544F-B203-7B437BE6958C}"/>
              </a:ext>
            </a:extLst>
          </p:cNvPr>
          <p:cNvSpPr/>
          <p:nvPr/>
        </p:nvSpPr>
        <p:spPr>
          <a:xfrm rot="-60000">
            <a:off x="1309823" y="411829"/>
            <a:ext cx="95723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onty Stencil Rg" panose="02000503000000020004" pitchFamily="50" charset="0"/>
              </a:rPr>
              <a:t>WHEN BANKS GO WRONG</a:t>
            </a:r>
          </a:p>
        </p:txBody>
      </p:sp>
      <p:pic>
        <p:nvPicPr>
          <p:cNvPr id="4" name="3 - Northern Rock Panic">
            <a:hlinkClick r:id="" action="ppaction://media"/>
            <a:extLst>
              <a:ext uri="{FF2B5EF4-FFF2-40B4-BE49-F238E27FC236}">
                <a16:creationId xmlns:a16="http://schemas.microsoft.com/office/drawing/2014/main" xmlns="" id="{04DC70D9-84E0-C94E-A9F6-94DEAC7223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67708" y="1995044"/>
            <a:ext cx="5256584" cy="394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4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98A2C28-A4AC-444B-B1CA-17DB0EC7C4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134" y="1411814"/>
            <a:ext cx="3117831" cy="31178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DA52D3C-C5CE-E040-9EDF-96B750DCB6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2458" y="1411814"/>
            <a:ext cx="3117831" cy="31178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CC046F6-8CB0-0B4E-A0BE-51AC571A2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9781" y="1411814"/>
            <a:ext cx="3117831" cy="31178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9655D64-37F4-CC44-B196-DD0D40C2F64E}"/>
              </a:ext>
            </a:extLst>
          </p:cNvPr>
          <p:cNvSpPr/>
          <p:nvPr/>
        </p:nvSpPr>
        <p:spPr>
          <a:xfrm>
            <a:off x="705394" y="874027"/>
            <a:ext cx="36837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BBA00"/>
              </a:buClr>
            </a:pPr>
            <a:r>
              <a:rPr lang="en-US" sz="2800" b="1" dirty="0">
                <a:solidFill>
                  <a:srgbClr val="FBBA00"/>
                </a:solidFill>
                <a:latin typeface="Museo 700" panose="02000000000000000000" pitchFamily="2" charset="77"/>
              </a:rPr>
              <a:t>Building society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BD367A8-F23A-2943-9A7C-EA1763374D86}"/>
              </a:ext>
            </a:extLst>
          </p:cNvPr>
          <p:cNvSpPr/>
          <p:nvPr/>
        </p:nvSpPr>
        <p:spPr>
          <a:xfrm>
            <a:off x="4151784" y="874027"/>
            <a:ext cx="36837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BBA00"/>
              </a:buClr>
            </a:pPr>
            <a:r>
              <a:rPr lang="en-US" sz="2800" b="1" dirty="0">
                <a:solidFill>
                  <a:srgbClr val="FBBA00"/>
                </a:solidFill>
                <a:latin typeface="Museo 700" panose="02000000000000000000" pitchFamily="2" charset="77"/>
              </a:rPr>
              <a:t>Credit union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E5B39AC-0321-ED4F-886B-251C0B73EAA6}"/>
              </a:ext>
            </a:extLst>
          </p:cNvPr>
          <p:cNvSpPr/>
          <p:nvPr/>
        </p:nvSpPr>
        <p:spPr>
          <a:xfrm>
            <a:off x="7647681" y="874027"/>
            <a:ext cx="36837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BBA00"/>
              </a:buClr>
            </a:pPr>
            <a:r>
              <a:rPr lang="en-US" sz="2800" b="1" dirty="0">
                <a:solidFill>
                  <a:srgbClr val="FBBA00"/>
                </a:solidFill>
                <a:latin typeface="Museo 700" panose="02000000000000000000" pitchFamily="2" charset="77"/>
              </a:rPr>
              <a:t>Bank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F3A0A69-1CA7-CB4C-8B28-49955990177E}"/>
              </a:ext>
            </a:extLst>
          </p:cNvPr>
          <p:cNvSpPr/>
          <p:nvPr/>
        </p:nvSpPr>
        <p:spPr>
          <a:xfrm>
            <a:off x="8340012" y="4576057"/>
            <a:ext cx="26458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Museo 500" panose="02000000000000000000" pitchFamily="2" charset="77"/>
              </a:rPr>
              <a:t>Basic account</a:t>
            </a:r>
          </a:p>
          <a:p>
            <a:pPr marL="271463" indent="-271463"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Museo 500" panose="02000000000000000000" pitchFamily="2" charset="77"/>
              </a:rPr>
              <a:t>Current account</a:t>
            </a:r>
          </a:p>
          <a:p>
            <a:pPr marL="271463" indent="-271463"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Museo 500" panose="02000000000000000000" pitchFamily="2" charset="77"/>
              </a:rPr>
              <a:t>Savings account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642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EE0B2D1-18C6-4CA4-91C3-03D3850409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26" y="3136900"/>
            <a:ext cx="2645378" cy="2654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533DB6C-6C1E-4765-A645-9E248FA3F4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0301" y="1625846"/>
            <a:ext cx="3341739" cy="335255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2C5CCA6-4D35-4A3E-AAAB-BCCD07833CC8}"/>
              </a:ext>
            </a:extLst>
          </p:cNvPr>
          <p:cNvGrpSpPr/>
          <p:nvPr/>
        </p:nvGrpSpPr>
        <p:grpSpPr>
          <a:xfrm>
            <a:off x="927100" y="1851197"/>
            <a:ext cx="5183203" cy="3609804"/>
            <a:chOff x="2630641" y="1623173"/>
            <a:chExt cx="5183203" cy="3609804"/>
          </a:xfrm>
          <a:effectLst>
            <a:outerShdw blurRad="50800" dist="38100" dir="5400000" algn="tl" rotWithShape="0">
              <a:prstClr val="black">
                <a:alpha val="20000"/>
              </a:prstClr>
            </a:outerShdw>
          </a:effectLst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80FA66D8-727D-4B61-B1F0-113839EA829D}"/>
                </a:ext>
              </a:extLst>
            </p:cNvPr>
            <p:cNvSpPr/>
            <p:nvPr/>
          </p:nvSpPr>
          <p:spPr>
            <a:xfrm>
              <a:off x="2630641" y="1623173"/>
              <a:ext cx="5183203" cy="3609804"/>
            </a:xfrm>
            <a:prstGeom prst="rect">
              <a:avLst/>
            </a:prstGeom>
            <a:solidFill>
              <a:srgbClr val="18667E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Monty Stencil Rg" panose="02000503000000020004" pitchFamily="50" charset="0"/>
                <a:cs typeface="Segoe UI Black" panose="020B0502040204020203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F995B215-0DF1-4C64-909A-6AD57E3FAA3E}"/>
                </a:ext>
              </a:extLst>
            </p:cNvPr>
            <p:cNvSpPr txBox="1"/>
            <p:nvPr/>
          </p:nvSpPr>
          <p:spPr>
            <a:xfrm>
              <a:off x="3060433" y="2971470"/>
              <a:ext cx="4294608" cy="18158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Monty Stencil Rg" panose="02000503000000020004" pitchFamily="50" charset="0"/>
                  <a:cs typeface="Segoe UI Black" panose="020B0502040204020203" pitchFamily="34" charset="0"/>
                </a:rPr>
                <a:t>Banks will provide you with a statement – a summary of your transactions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9784DC7-4FD1-4293-92C6-71B660786816}"/>
              </a:ext>
            </a:extLst>
          </p:cNvPr>
          <p:cNvGrpSpPr/>
          <p:nvPr/>
        </p:nvGrpSpPr>
        <p:grpSpPr>
          <a:xfrm>
            <a:off x="6628240" y="1851196"/>
            <a:ext cx="4691519" cy="3622504"/>
            <a:chOff x="3122324" y="1623172"/>
            <a:chExt cx="4691519" cy="3622504"/>
          </a:xfrm>
          <a:effectLst>
            <a:outerShdw blurRad="50800" dist="38100" dir="5400000" algn="tl" rotWithShape="0">
              <a:prstClr val="black">
                <a:alpha val="20000"/>
              </a:prstClr>
            </a:outerShdw>
          </a:effectLst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24DB8CF9-3A25-4125-BBB0-EA055D57CF8D}"/>
                </a:ext>
              </a:extLst>
            </p:cNvPr>
            <p:cNvSpPr/>
            <p:nvPr/>
          </p:nvSpPr>
          <p:spPr>
            <a:xfrm>
              <a:off x="3122324" y="1623172"/>
              <a:ext cx="4691519" cy="3622504"/>
            </a:xfrm>
            <a:prstGeom prst="rect">
              <a:avLst/>
            </a:prstGeom>
            <a:solidFill>
              <a:srgbClr val="69BFA8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Monty Stencil Rg" panose="02000503000000020004" pitchFamily="50" charset="0"/>
                <a:cs typeface="Segoe UI Black" panose="020B0502040204020203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9525CDD0-41CE-4D5D-BCB4-557C46CF6FE2}"/>
                </a:ext>
              </a:extLst>
            </p:cNvPr>
            <p:cNvSpPr txBox="1"/>
            <p:nvPr/>
          </p:nvSpPr>
          <p:spPr>
            <a:xfrm>
              <a:off x="3712294" y="3317227"/>
              <a:ext cx="3467100" cy="13849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Monty Stencil Rg" panose="02000503000000020004" pitchFamily="50" charset="0"/>
                  <a:cs typeface="Segoe UI Black" panose="020B0502040204020203" pitchFamily="34" charset="0"/>
                </a:rPr>
                <a:t>Why are bank statements useful?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179B925-FC73-44EC-B586-CB7F596483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87667">
            <a:off x="2932180" y="1019525"/>
            <a:ext cx="1355755" cy="1918282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DDE51D9-C352-4C93-A2BB-4427DD48D2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17553">
            <a:off x="8487436" y="1302495"/>
            <a:ext cx="988249" cy="17318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1B99A88-F565-4A3F-90AA-FBDA4DDF76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971343">
            <a:off x="8132920" y="1918300"/>
            <a:ext cx="577332" cy="10117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094A96F-7C64-4E98-831C-5EC1F004F4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60905">
            <a:off x="9329166" y="1946010"/>
            <a:ext cx="577332" cy="10117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028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&#10;&#10;Description automatically generated">
            <a:extLst>
              <a:ext uri="{FF2B5EF4-FFF2-40B4-BE49-F238E27FC236}">
                <a16:creationId xmlns:a16="http://schemas.microsoft.com/office/drawing/2014/main" xmlns="" id="{73C51D27-342A-427F-BE2D-C213926F93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77" t="3727" r="1881" b="19030"/>
          <a:stretch/>
        </p:blipFill>
        <p:spPr>
          <a:xfrm>
            <a:off x="7740859" y="1926510"/>
            <a:ext cx="2823611" cy="329847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5998240-6CAF-4A69-B47A-A617D1E54BBF}"/>
              </a:ext>
            </a:extLst>
          </p:cNvPr>
          <p:cNvGrpSpPr/>
          <p:nvPr/>
        </p:nvGrpSpPr>
        <p:grpSpPr>
          <a:xfrm>
            <a:off x="1782619" y="1915850"/>
            <a:ext cx="5818908" cy="2489329"/>
            <a:chOff x="4390835" y="1623172"/>
            <a:chExt cx="5818908" cy="2693096"/>
          </a:xfrm>
          <a:effectLst>
            <a:outerShdw blurRad="50800" dist="38100" dir="5400000" algn="tl" rotWithShape="0">
              <a:prstClr val="black">
                <a:alpha val="20000"/>
              </a:prstClr>
            </a:outerShdw>
          </a:effectLst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F8F28ED4-5FED-406E-9244-727034DD4290}"/>
                </a:ext>
              </a:extLst>
            </p:cNvPr>
            <p:cNvSpPr/>
            <p:nvPr/>
          </p:nvSpPr>
          <p:spPr>
            <a:xfrm>
              <a:off x="4390835" y="1623172"/>
              <a:ext cx="5818908" cy="2693096"/>
            </a:xfrm>
            <a:prstGeom prst="rect">
              <a:avLst/>
            </a:prstGeom>
            <a:solidFill>
              <a:srgbClr val="18667E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014963CD-E334-492E-93AF-476D8C8A1AE4}"/>
                </a:ext>
              </a:extLst>
            </p:cNvPr>
            <p:cNvSpPr txBox="1"/>
            <p:nvPr/>
          </p:nvSpPr>
          <p:spPr>
            <a:xfrm>
              <a:off x="4532736" y="1730882"/>
              <a:ext cx="5399915" cy="20977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Museo 500" panose="02000000000000000000" pitchFamily="50" charset="0"/>
                  <a:cs typeface="Segoe UI" panose="020B0502040204020203" pitchFamily="34" charset="0"/>
                </a:rPr>
                <a:t>Issued monthly. They can help you:</a:t>
              </a:r>
            </a:p>
            <a:p>
              <a:endParaRPr lang="en-US" sz="2400" dirty="0">
                <a:solidFill>
                  <a:schemeClr val="bg1"/>
                </a:solidFill>
                <a:latin typeface="Museo 500" panose="02000000000000000000" pitchFamily="50" charset="0"/>
                <a:cs typeface="Segoe UI" panose="020B0502040204020203" pitchFamily="34" charset="0"/>
              </a:endParaRPr>
            </a:p>
            <a:p>
              <a:r>
                <a:rPr lang="en-US" sz="2400" dirty="0">
                  <a:solidFill>
                    <a:schemeClr val="bg1"/>
                  </a:solidFill>
                  <a:latin typeface="Museo 500" panose="02000000000000000000" pitchFamily="50" charset="0"/>
                  <a:cs typeface="Segoe UI" panose="020B0502040204020203" pitchFamily="34" charset="0"/>
                </a:rPr>
                <a:t>• Keep track of your cash</a:t>
              </a:r>
            </a:p>
            <a:p>
              <a:r>
                <a:rPr lang="en-US" sz="2400" dirty="0">
                  <a:solidFill>
                    <a:schemeClr val="bg1"/>
                  </a:solidFill>
                  <a:latin typeface="Museo 500" panose="02000000000000000000" pitchFamily="50" charset="0"/>
                  <a:cs typeface="Segoe UI" panose="020B0502040204020203" pitchFamily="34" charset="0"/>
                </a:rPr>
                <a:t>• Identify errors</a:t>
              </a:r>
            </a:p>
            <a:p>
              <a:r>
                <a:rPr lang="en-US" sz="2400" dirty="0">
                  <a:solidFill>
                    <a:schemeClr val="bg1"/>
                  </a:solidFill>
                  <a:latin typeface="Museo 500" panose="02000000000000000000" pitchFamily="50" charset="0"/>
                  <a:cs typeface="Segoe UI" panose="020B0502040204020203" pitchFamily="34" charset="0"/>
                </a:rPr>
                <a:t>• </a:t>
              </a:r>
              <a:r>
                <a:rPr lang="en-US" sz="2400" dirty="0" err="1">
                  <a:solidFill>
                    <a:schemeClr val="bg1"/>
                  </a:solidFill>
                  <a:latin typeface="Museo 500" panose="02000000000000000000" pitchFamily="50" charset="0"/>
                  <a:cs typeface="Segoe UI" panose="020B0502040204020203" pitchFamily="34" charset="0"/>
                </a:rPr>
                <a:t>Recognise</a:t>
              </a:r>
              <a:r>
                <a:rPr lang="en-US" sz="2400" dirty="0">
                  <a:solidFill>
                    <a:schemeClr val="bg1"/>
                  </a:solidFill>
                  <a:latin typeface="Museo 500" panose="02000000000000000000" pitchFamily="50" charset="0"/>
                  <a:cs typeface="Segoe UI" panose="020B0502040204020203" pitchFamily="34" charset="0"/>
                </a:rPr>
                <a:t> spending habits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EAA58D8-5161-4388-B5B9-2482461A80EC}"/>
              </a:ext>
            </a:extLst>
          </p:cNvPr>
          <p:cNvGrpSpPr/>
          <p:nvPr/>
        </p:nvGrpSpPr>
        <p:grpSpPr>
          <a:xfrm>
            <a:off x="5882839" y="2870841"/>
            <a:ext cx="1748251" cy="1363930"/>
            <a:chOff x="5882839" y="3120324"/>
            <a:chExt cx="1748251" cy="136393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2A66C000-D528-41CD-9028-3F204931B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82839" y="3120324"/>
              <a:ext cx="1386179" cy="1142891"/>
            </a:xfrm>
            <a:prstGeom prst="rect">
              <a:avLst/>
            </a:prstGeom>
            <a:effectLst>
              <a:outerShdw blurRad="50800" dist="38100" dir="5400000" algn="t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1D3F98D2-490B-46FA-86DC-9FEA38891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86270" y="3810761"/>
              <a:ext cx="1344820" cy="673493"/>
            </a:xfrm>
            <a:prstGeom prst="rect">
              <a:avLst/>
            </a:prstGeom>
            <a:effectLst>
              <a:outerShdw blurRad="50800" dist="38100" dir="5400000" algn="t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A3E9144-BE4E-4622-829A-4057923FA51F}"/>
              </a:ext>
            </a:extLst>
          </p:cNvPr>
          <p:cNvGrpSpPr/>
          <p:nvPr/>
        </p:nvGrpSpPr>
        <p:grpSpPr>
          <a:xfrm>
            <a:off x="2027260" y="4261343"/>
            <a:ext cx="5298317" cy="1030024"/>
            <a:chOff x="4785479" y="1623173"/>
            <a:chExt cx="5029620" cy="1030024"/>
          </a:xfrm>
          <a:effectLst>
            <a:outerShdw blurRad="50800" dist="38100" dir="5400000" algn="tl" rotWithShape="0">
              <a:prstClr val="black">
                <a:alpha val="20000"/>
              </a:prstClr>
            </a:outerShdw>
          </a:effectLst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363DDECB-2ACA-4D16-BDD8-1544AB3005C0}"/>
                </a:ext>
              </a:extLst>
            </p:cNvPr>
            <p:cNvSpPr/>
            <p:nvPr/>
          </p:nvSpPr>
          <p:spPr>
            <a:xfrm>
              <a:off x="4785479" y="1623173"/>
              <a:ext cx="5029620" cy="1030024"/>
            </a:xfrm>
            <a:prstGeom prst="rect">
              <a:avLst/>
            </a:prstGeom>
            <a:solidFill>
              <a:srgbClr val="F3164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7AFD730-4589-4A7D-941D-875FC99E6A2C}"/>
                </a:ext>
              </a:extLst>
            </p:cNvPr>
            <p:cNvSpPr txBox="1"/>
            <p:nvPr/>
          </p:nvSpPr>
          <p:spPr>
            <a:xfrm>
              <a:off x="4788831" y="1726730"/>
              <a:ext cx="5017030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Museo 500" panose="02000000000000000000" pitchFamily="50" charset="0"/>
                  <a:cs typeface="Segoe UI" panose="020B0502040204020203" pitchFamily="34" charset="0"/>
                </a:rPr>
                <a:t>An official document – they’re often requested as proof of address.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DD0B845-E353-4DDB-A98B-0532FCC44C9E}"/>
              </a:ext>
            </a:extLst>
          </p:cNvPr>
          <p:cNvGrpSpPr/>
          <p:nvPr/>
        </p:nvGrpSpPr>
        <p:grpSpPr>
          <a:xfrm>
            <a:off x="4165600" y="486768"/>
            <a:ext cx="3860800" cy="1123217"/>
            <a:chOff x="5884713" y="1975504"/>
            <a:chExt cx="3860800" cy="1120321"/>
          </a:xfrm>
          <a:effectLst>
            <a:outerShdw blurRad="50800" dist="38100" dir="5400000" algn="tl" rotWithShape="0">
              <a:prstClr val="black">
                <a:alpha val="20000"/>
              </a:prstClr>
            </a:outerShdw>
          </a:effectLst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03D81731-9983-4706-A731-ADE44236641C}"/>
                </a:ext>
              </a:extLst>
            </p:cNvPr>
            <p:cNvSpPr/>
            <p:nvPr/>
          </p:nvSpPr>
          <p:spPr>
            <a:xfrm>
              <a:off x="5884713" y="1975504"/>
              <a:ext cx="3860800" cy="678646"/>
            </a:xfrm>
            <a:prstGeom prst="rect">
              <a:avLst/>
            </a:prstGeom>
            <a:solidFill>
              <a:srgbClr val="4A59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4C00B878-D3DD-446F-AA29-D07C79CB6D84}"/>
                </a:ext>
              </a:extLst>
            </p:cNvPr>
            <p:cNvSpPr txBox="1"/>
            <p:nvPr/>
          </p:nvSpPr>
          <p:spPr>
            <a:xfrm>
              <a:off x="5959438" y="2021384"/>
              <a:ext cx="3758366" cy="1074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Monty Stencil Rg" panose="02000503000000020004" pitchFamily="50" charset="0"/>
                  <a:ea typeface="Segoe UI Black" panose="020B0A02040204020203" pitchFamily="34" charset="0"/>
                </a:rPr>
                <a:t>Bank Statements</a:t>
              </a:r>
            </a:p>
          </p:txBody>
        </p:sp>
      </p:grpSp>
      <p:pic>
        <p:nvPicPr>
          <p:cNvPr id="15" name="Picture 14" descr="Table&#10;&#10;Description automatically generated">
            <a:extLst>
              <a:ext uri="{FF2B5EF4-FFF2-40B4-BE49-F238E27FC236}">
                <a16:creationId xmlns:a16="http://schemas.microsoft.com/office/drawing/2014/main" xmlns="" id="{AF2EC9C6-16AA-4FB8-8E6C-3E0AF947B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77" t="2762" r="1881" b="18477"/>
          <a:stretch/>
        </p:blipFill>
        <p:spPr>
          <a:xfrm>
            <a:off x="1080917" y="134754"/>
            <a:ext cx="10240744" cy="1219810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xmlns="" id="{473A5AEA-DC15-48D7-BAE9-2BA53B5FB36E}"/>
              </a:ext>
            </a:extLst>
          </p:cNvPr>
          <p:cNvSpPr/>
          <p:nvPr/>
        </p:nvSpPr>
        <p:spPr>
          <a:xfrm>
            <a:off x="9940867" y="2782093"/>
            <a:ext cx="1121021" cy="295706"/>
          </a:xfrm>
          <a:prstGeom prst="ellipse">
            <a:avLst/>
          </a:prstGeom>
          <a:noFill/>
          <a:ln w="57150">
            <a:solidFill>
              <a:srgbClr val="F3164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90CD1C9-DA5D-4F89-8606-FFD418519D67}"/>
              </a:ext>
            </a:extLst>
          </p:cNvPr>
          <p:cNvGrpSpPr/>
          <p:nvPr/>
        </p:nvGrpSpPr>
        <p:grpSpPr>
          <a:xfrm>
            <a:off x="9169157" y="2186754"/>
            <a:ext cx="2664439" cy="483471"/>
            <a:chOff x="-288284" y="1678638"/>
            <a:chExt cx="5580147" cy="1382707"/>
          </a:xfrm>
        </p:grpSpPr>
        <p:sp>
          <p:nvSpPr>
            <p:cNvPr id="18" name="Rounded Rectangle 60">
              <a:extLst>
                <a:ext uri="{FF2B5EF4-FFF2-40B4-BE49-F238E27FC236}">
                  <a16:creationId xmlns:a16="http://schemas.microsoft.com/office/drawing/2014/main" xmlns="" id="{2E4FBF9F-D6B9-44C5-9BA0-ECDD5000728D}"/>
                </a:ext>
              </a:extLst>
            </p:cNvPr>
            <p:cNvSpPr/>
            <p:nvPr/>
          </p:nvSpPr>
          <p:spPr>
            <a:xfrm>
              <a:off x="-288284" y="1678638"/>
              <a:ext cx="5580147" cy="1382707"/>
            </a:xfrm>
            <a:prstGeom prst="roundRect">
              <a:avLst>
                <a:gd name="adj" fmla="val 6077"/>
              </a:avLst>
            </a:prstGeom>
            <a:solidFill>
              <a:srgbClr val="EA003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186C2E7A-EA27-42D6-B4E9-3867ED8A5D29}"/>
                </a:ext>
              </a:extLst>
            </p:cNvPr>
            <p:cNvSpPr txBox="1"/>
            <p:nvPr/>
          </p:nvSpPr>
          <p:spPr>
            <a:xfrm>
              <a:off x="-91281" y="1780038"/>
              <a:ext cx="5207543" cy="1144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Museo 500" panose="02000000000000000000" pitchFamily="50" charset="0"/>
                  <a:cs typeface="Segoe UI" panose="020B0502040204020203" pitchFamily="34" charset="0"/>
                </a:rPr>
                <a:t>Monthly Spends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D79CBE5-322C-4EA8-B556-6993A71B767B}"/>
              </a:ext>
            </a:extLst>
          </p:cNvPr>
          <p:cNvGrpSpPr/>
          <p:nvPr/>
        </p:nvGrpSpPr>
        <p:grpSpPr>
          <a:xfrm>
            <a:off x="6145470" y="4976816"/>
            <a:ext cx="2337290" cy="483471"/>
            <a:chOff x="396866" y="1678638"/>
            <a:chExt cx="4894997" cy="1382707"/>
          </a:xfrm>
        </p:grpSpPr>
        <p:sp>
          <p:nvSpPr>
            <p:cNvPr id="21" name="Rounded Rectangle 53">
              <a:extLst>
                <a:ext uri="{FF2B5EF4-FFF2-40B4-BE49-F238E27FC236}">
                  <a16:creationId xmlns:a16="http://schemas.microsoft.com/office/drawing/2014/main" xmlns="" id="{FC9AEC20-A2C8-4DB9-A20B-4E887F5EF5F4}"/>
                </a:ext>
              </a:extLst>
            </p:cNvPr>
            <p:cNvSpPr/>
            <p:nvPr/>
          </p:nvSpPr>
          <p:spPr>
            <a:xfrm>
              <a:off x="396866" y="1678638"/>
              <a:ext cx="4894997" cy="1382707"/>
            </a:xfrm>
            <a:prstGeom prst="roundRect">
              <a:avLst>
                <a:gd name="adj" fmla="val 6077"/>
              </a:avLst>
            </a:prstGeom>
            <a:solidFill>
              <a:srgbClr val="EA003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8D049D4C-E97C-4B2F-BCAD-72BCEB10B73D}"/>
                </a:ext>
              </a:extLst>
            </p:cNvPr>
            <p:cNvSpPr txBox="1"/>
            <p:nvPr/>
          </p:nvSpPr>
          <p:spPr>
            <a:xfrm>
              <a:off x="396866" y="1772665"/>
              <a:ext cx="4894997" cy="1144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Museo 500" panose="02000000000000000000" pitchFamily="50" charset="0"/>
                  <a:cs typeface="Segoe UI" panose="020B0502040204020203" pitchFamily="34" charset="0"/>
                </a:rPr>
                <a:t>Potential Errors</a:t>
              </a: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A73B68F1-3DD8-46C6-A6FE-F08147746719}"/>
              </a:ext>
            </a:extLst>
          </p:cNvPr>
          <p:cNvSpPr/>
          <p:nvPr/>
        </p:nvSpPr>
        <p:spPr>
          <a:xfrm>
            <a:off x="4866880" y="4478960"/>
            <a:ext cx="1187518" cy="1392825"/>
          </a:xfrm>
          <a:prstGeom prst="ellipse">
            <a:avLst/>
          </a:prstGeom>
          <a:noFill/>
          <a:ln w="57150">
            <a:solidFill>
              <a:srgbClr val="F3164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D437943D-73ED-4D41-B33E-636999B9E0D8}"/>
              </a:ext>
            </a:extLst>
          </p:cNvPr>
          <p:cNvSpPr/>
          <p:nvPr/>
        </p:nvSpPr>
        <p:spPr>
          <a:xfrm>
            <a:off x="2208590" y="1512244"/>
            <a:ext cx="601649" cy="340652"/>
          </a:xfrm>
          <a:prstGeom prst="ellipse">
            <a:avLst/>
          </a:prstGeom>
          <a:noFill/>
          <a:ln w="57150">
            <a:solidFill>
              <a:srgbClr val="F3164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7426AB65-E6AE-4A26-B70E-BAF79F976627}"/>
              </a:ext>
            </a:extLst>
          </p:cNvPr>
          <p:cNvSpPr/>
          <p:nvPr/>
        </p:nvSpPr>
        <p:spPr>
          <a:xfrm>
            <a:off x="2218116" y="2649905"/>
            <a:ext cx="608693" cy="340882"/>
          </a:xfrm>
          <a:prstGeom prst="ellipse">
            <a:avLst/>
          </a:prstGeom>
          <a:noFill/>
          <a:ln w="57150">
            <a:solidFill>
              <a:srgbClr val="F3164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8F8C747-0928-4BCB-AA5D-CF8E4B489EFE}"/>
              </a:ext>
            </a:extLst>
          </p:cNvPr>
          <p:cNvGrpSpPr/>
          <p:nvPr/>
        </p:nvGrpSpPr>
        <p:grpSpPr>
          <a:xfrm>
            <a:off x="2936205" y="1462958"/>
            <a:ext cx="2392078" cy="483471"/>
            <a:chOff x="486199" y="1678638"/>
            <a:chExt cx="5196238" cy="1382707"/>
          </a:xfrm>
        </p:grpSpPr>
        <p:sp>
          <p:nvSpPr>
            <p:cNvPr id="27" name="Rounded Rectangle 63">
              <a:extLst>
                <a:ext uri="{FF2B5EF4-FFF2-40B4-BE49-F238E27FC236}">
                  <a16:creationId xmlns:a16="http://schemas.microsoft.com/office/drawing/2014/main" xmlns="" id="{2A324BE3-B2B3-439E-80C0-1A1181F78E4F}"/>
                </a:ext>
              </a:extLst>
            </p:cNvPr>
            <p:cNvSpPr/>
            <p:nvPr/>
          </p:nvSpPr>
          <p:spPr>
            <a:xfrm>
              <a:off x="486199" y="1678638"/>
              <a:ext cx="5043130" cy="1382707"/>
            </a:xfrm>
            <a:prstGeom prst="roundRect">
              <a:avLst>
                <a:gd name="adj" fmla="val 6077"/>
              </a:avLst>
            </a:prstGeom>
            <a:solidFill>
              <a:srgbClr val="EA003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56AAA9BE-C726-4186-9F29-B991EFD4A451}"/>
                </a:ext>
              </a:extLst>
            </p:cNvPr>
            <p:cNvSpPr txBox="1"/>
            <p:nvPr/>
          </p:nvSpPr>
          <p:spPr>
            <a:xfrm>
              <a:off x="725233" y="1837778"/>
              <a:ext cx="4957204" cy="1144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Museo 500" panose="02000000000000000000" pitchFamily="50" charset="0"/>
                  <a:cs typeface="Segoe UI" panose="020B0502040204020203" pitchFamily="34" charset="0"/>
                </a:rPr>
                <a:t>Standing Order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F38098D3-302F-479F-8BA1-50588EA2C5C6}"/>
              </a:ext>
            </a:extLst>
          </p:cNvPr>
          <p:cNvGrpSpPr/>
          <p:nvPr/>
        </p:nvGrpSpPr>
        <p:grpSpPr>
          <a:xfrm>
            <a:off x="2933638" y="2588770"/>
            <a:ext cx="2025577" cy="483471"/>
            <a:chOff x="967107" y="1678638"/>
            <a:chExt cx="4242176" cy="1382707"/>
          </a:xfrm>
        </p:grpSpPr>
        <p:sp>
          <p:nvSpPr>
            <p:cNvPr id="30" name="Rounded Rectangle 66">
              <a:extLst>
                <a:ext uri="{FF2B5EF4-FFF2-40B4-BE49-F238E27FC236}">
                  <a16:creationId xmlns:a16="http://schemas.microsoft.com/office/drawing/2014/main" xmlns="" id="{BB8B00B1-5897-4BA9-B106-D0D7F3DADA3C}"/>
                </a:ext>
              </a:extLst>
            </p:cNvPr>
            <p:cNvSpPr/>
            <p:nvPr/>
          </p:nvSpPr>
          <p:spPr>
            <a:xfrm>
              <a:off x="967107" y="1678638"/>
              <a:ext cx="4242176" cy="1382707"/>
            </a:xfrm>
            <a:prstGeom prst="roundRect">
              <a:avLst>
                <a:gd name="adj" fmla="val 6077"/>
              </a:avLst>
            </a:prstGeom>
            <a:solidFill>
              <a:srgbClr val="EA003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EA9D0570-7D49-47A1-A577-9C83E8068DAA}"/>
                </a:ext>
              </a:extLst>
            </p:cNvPr>
            <p:cNvSpPr txBox="1"/>
            <p:nvPr/>
          </p:nvSpPr>
          <p:spPr>
            <a:xfrm>
              <a:off x="1032531" y="1799079"/>
              <a:ext cx="4071381" cy="1144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Museo 500" panose="02000000000000000000" pitchFamily="50" charset="0"/>
                  <a:cs typeface="Segoe UI" panose="020B0502040204020203" pitchFamily="34" charset="0"/>
                </a:rPr>
                <a:t>Direct Debit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118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3.75E-6 -0.8136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69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8EED960-50B9-2548-9A4F-31F4252753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1017" y="684904"/>
            <a:ext cx="1715589" cy="12614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D3315AC-DBA1-074B-B2F0-A575221CD980}"/>
              </a:ext>
            </a:extLst>
          </p:cNvPr>
          <p:cNvSpPr/>
          <p:nvPr/>
        </p:nvSpPr>
        <p:spPr>
          <a:xfrm rot="-60000">
            <a:off x="407126" y="2153167"/>
            <a:ext cx="56090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BBA00"/>
                </a:solidFill>
                <a:latin typeface="Monty Stencil Rg" panose="02000503000000020004" pitchFamily="50" charset="0"/>
              </a:rPr>
              <a:t>CURRENT ACCOUNT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2BC000D-C09F-3D45-8ECC-1BDFD33AEE2D}"/>
              </a:ext>
            </a:extLst>
          </p:cNvPr>
          <p:cNvSpPr/>
          <p:nvPr/>
        </p:nvSpPr>
        <p:spPr>
          <a:xfrm rot="-60000">
            <a:off x="6358875" y="2118095"/>
            <a:ext cx="56054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BBA00"/>
                </a:solidFill>
                <a:latin typeface="Monty Stencil Rg" panose="02000503000000020004" pitchFamily="50" charset="0"/>
              </a:rPr>
              <a:t>SAVINGS ACCOUNT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F3A2C09-3C0D-A741-9561-A53A3380BEE6}"/>
              </a:ext>
            </a:extLst>
          </p:cNvPr>
          <p:cNvSpPr/>
          <p:nvPr/>
        </p:nvSpPr>
        <p:spPr>
          <a:xfrm rot="60000">
            <a:off x="1058092" y="2977153"/>
            <a:ext cx="36837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BBA00"/>
              </a:buClr>
            </a:pPr>
            <a:r>
              <a:rPr lang="en-US" sz="2800" b="1" dirty="0">
                <a:solidFill>
                  <a:schemeClr val="bg1"/>
                </a:solidFill>
                <a:latin typeface="Museo 700" panose="02000000000000000000" pitchFamily="2" charset="77"/>
              </a:rPr>
              <a:t>Instant access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D928E72-E6D1-2044-AD51-F22AC0FF14C7}"/>
              </a:ext>
            </a:extLst>
          </p:cNvPr>
          <p:cNvSpPr/>
          <p:nvPr/>
        </p:nvSpPr>
        <p:spPr>
          <a:xfrm rot="-60000">
            <a:off x="1058092" y="3634791"/>
            <a:ext cx="36837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BBA00"/>
              </a:buClr>
            </a:pPr>
            <a:r>
              <a:rPr lang="en-US" sz="2800" b="1" dirty="0">
                <a:solidFill>
                  <a:schemeClr val="bg1"/>
                </a:solidFill>
                <a:latin typeface="Museo 700" panose="02000000000000000000" pitchFamily="2" charset="77"/>
              </a:rPr>
              <a:t>Debit / Cash card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FB3CB97-4DC7-024E-8615-C921DCAE5FE8}"/>
              </a:ext>
            </a:extLst>
          </p:cNvPr>
          <p:cNvSpPr/>
          <p:nvPr/>
        </p:nvSpPr>
        <p:spPr>
          <a:xfrm rot="60000">
            <a:off x="1058092" y="4292429"/>
            <a:ext cx="36837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BBA00"/>
              </a:buClr>
            </a:pPr>
            <a:r>
              <a:rPr lang="en-US" sz="2800" b="1" dirty="0">
                <a:solidFill>
                  <a:schemeClr val="bg1"/>
                </a:solidFill>
                <a:latin typeface="Museo 700" panose="02000000000000000000" pitchFamily="2" charset="77"/>
              </a:rPr>
              <a:t>Overdraft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4110918-2076-0A45-9CBC-10C5036A729D}"/>
              </a:ext>
            </a:extLst>
          </p:cNvPr>
          <p:cNvSpPr/>
          <p:nvPr/>
        </p:nvSpPr>
        <p:spPr>
          <a:xfrm rot="-60000">
            <a:off x="796833" y="4950067"/>
            <a:ext cx="42062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BBA00"/>
              </a:buClr>
            </a:pPr>
            <a:r>
              <a:rPr lang="en-US" sz="2800" b="1" dirty="0">
                <a:solidFill>
                  <a:schemeClr val="bg1"/>
                </a:solidFill>
                <a:latin typeface="Museo 700" panose="02000000000000000000" pitchFamily="2" charset="77"/>
              </a:rPr>
              <a:t>Automatic payments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A2A8E4A-D0CD-964E-B763-1A0D97106378}"/>
              </a:ext>
            </a:extLst>
          </p:cNvPr>
          <p:cNvSpPr/>
          <p:nvPr/>
        </p:nvSpPr>
        <p:spPr>
          <a:xfrm rot="60000">
            <a:off x="652338" y="5662151"/>
            <a:ext cx="49673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BBA00"/>
              </a:buClr>
            </a:pPr>
            <a:r>
              <a:rPr lang="en-US" sz="2800" b="1" dirty="0" smtClean="0">
                <a:solidFill>
                  <a:schemeClr val="bg1"/>
                </a:solidFill>
                <a:latin typeface="Museo 700" panose="02000000000000000000" pitchFamily="2" charset="77"/>
              </a:rPr>
              <a:t>Lower or zero interest rate</a:t>
            </a:r>
            <a:endParaRPr lang="en-US" sz="2800" b="1" dirty="0">
              <a:solidFill>
                <a:schemeClr val="bg1"/>
              </a:solidFill>
              <a:latin typeface="Museo 700" panose="02000000000000000000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7AE5E5A-1D93-E143-949D-F396D26DD550}"/>
              </a:ext>
            </a:extLst>
          </p:cNvPr>
          <p:cNvSpPr/>
          <p:nvPr/>
        </p:nvSpPr>
        <p:spPr>
          <a:xfrm rot="60000">
            <a:off x="7176120" y="2977153"/>
            <a:ext cx="36837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BBA00"/>
              </a:buClr>
            </a:pPr>
            <a:r>
              <a:rPr lang="en-US" sz="2800" b="1" dirty="0">
                <a:solidFill>
                  <a:schemeClr val="bg1"/>
                </a:solidFill>
                <a:latin typeface="Museo 700" panose="02000000000000000000" pitchFamily="2" charset="77"/>
              </a:rPr>
              <a:t>Varied access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59BEABF-1B4E-3A49-BD4C-9651DEDBCBF5}"/>
              </a:ext>
            </a:extLst>
          </p:cNvPr>
          <p:cNvSpPr/>
          <p:nvPr/>
        </p:nvSpPr>
        <p:spPr>
          <a:xfrm rot="-60000">
            <a:off x="7176120" y="3634791"/>
            <a:ext cx="36837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BBA00"/>
              </a:buClr>
            </a:pPr>
            <a:r>
              <a:rPr lang="en-US" sz="2800" b="1" dirty="0">
                <a:solidFill>
                  <a:schemeClr val="bg1"/>
                </a:solidFill>
                <a:latin typeface="Museo 700" panose="02000000000000000000" pitchFamily="2" charset="77"/>
              </a:rPr>
              <a:t>No debit card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79790D8-F408-7940-A989-D81A9475B27E}"/>
              </a:ext>
            </a:extLst>
          </p:cNvPr>
          <p:cNvSpPr/>
          <p:nvPr/>
        </p:nvSpPr>
        <p:spPr>
          <a:xfrm rot="60000">
            <a:off x="6697679" y="4288254"/>
            <a:ext cx="41622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BBA00"/>
              </a:buClr>
            </a:pPr>
            <a:r>
              <a:rPr lang="en-US" sz="2800" b="1" dirty="0" smtClean="0">
                <a:solidFill>
                  <a:schemeClr val="bg1"/>
                </a:solidFill>
                <a:latin typeface="Museo 700" panose="02000000000000000000" pitchFamily="2" charset="77"/>
              </a:rPr>
              <a:t>No overdrafts available</a:t>
            </a:r>
            <a:endParaRPr lang="en-US" sz="2800" b="1" dirty="0">
              <a:solidFill>
                <a:schemeClr val="bg1"/>
              </a:solidFill>
              <a:latin typeface="Museo 700" panose="02000000000000000000" pitchFamily="2" charset="77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B288379-38C2-B949-A376-07D4D81BE7FD}"/>
              </a:ext>
            </a:extLst>
          </p:cNvPr>
          <p:cNvSpPr/>
          <p:nvPr/>
        </p:nvSpPr>
        <p:spPr>
          <a:xfrm rot="-60000">
            <a:off x="6869704" y="5581373"/>
            <a:ext cx="42062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BBA00"/>
              </a:buClr>
            </a:pPr>
            <a:r>
              <a:rPr lang="en-US" sz="2800" b="1" dirty="0" smtClean="0">
                <a:solidFill>
                  <a:schemeClr val="bg1"/>
                </a:solidFill>
                <a:latin typeface="Museo 700" panose="02000000000000000000" pitchFamily="2" charset="77"/>
              </a:rPr>
              <a:t>Better interest rate</a:t>
            </a:r>
            <a:endParaRPr lang="en-US" sz="2800" b="1" dirty="0">
              <a:solidFill>
                <a:schemeClr val="bg1"/>
              </a:solidFill>
              <a:latin typeface="Museo 700" panose="02000000000000000000" pitchFamily="2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F0D9028-962B-8541-B132-B81A52694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0000">
            <a:off x="8238728" y="602239"/>
            <a:ext cx="1448662" cy="1408824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D1014554-36AC-2549-9070-629CBA089391}"/>
              </a:ext>
            </a:extLst>
          </p:cNvPr>
          <p:cNvCxnSpPr>
            <a:cxnSpLocks/>
          </p:cNvCxnSpPr>
          <p:nvPr/>
        </p:nvCxnSpPr>
        <p:spPr>
          <a:xfrm>
            <a:off x="6096000" y="2490395"/>
            <a:ext cx="0" cy="3523130"/>
          </a:xfrm>
          <a:prstGeom prst="line">
            <a:avLst/>
          </a:prstGeom>
          <a:ln w="381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60 second timer">
            <a:hlinkClick r:id="" action="ppaction://media"/>
            <a:extLst>
              <a:ext uri="{FF2B5EF4-FFF2-40B4-BE49-F238E27FC236}">
                <a16:creationId xmlns:a16="http://schemas.microsoft.com/office/drawing/2014/main" xmlns="" id="{E72EE8A8-1951-384F-9791-150B0DDAD79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21970" y="547411"/>
            <a:ext cx="2348060" cy="132078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CB288379-38C2-B949-A376-07D4D81BE7FD}"/>
              </a:ext>
            </a:extLst>
          </p:cNvPr>
          <p:cNvSpPr/>
          <p:nvPr/>
        </p:nvSpPr>
        <p:spPr>
          <a:xfrm rot="-60000">
            <a:off x="6287416" y="4946105"/>
            <a:ext cx="5370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BBA00"/>
              </a:buClr>
            </a:pPr>
            <a:r>
              <a:rPr lang="en-US" sz="2800" b="1" dirty="0" smtClean="0">
                <a:solidFill>
                  <a:schemeClr val="bg1"/>
                </a:solidFill>
                <a:latin typeface="Museo 700" panose="02000000000000000000" pitchFamily="2" charset="77"/>
              </a:rPr>
              <a:t>No auto payments available</a:t>
            </a:r>
            <a:endParaRPr lang="en-US" sz="2800" b="1" dirty="0">
              <a:solidFill>
                <a:schemeClr val="bg1"/>
              </a:solidFill>
              <a:latin typeface="Museo 700" panose="02000000000000000000" pitchFamily="2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892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11" grpId="0"/>
      <p:bldP spid="12" grpId="0"/>
      <p:bldP spid="13" grpId="0"/>
      <p:bldP spid="15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7">
            <a:extLst>
              <a:ext uri="{FF2B5EF4-FFF2-40B4-BE49-F238E27FC236}">
                <a16:creationId xmlns:a16="http://schemas.microsoft.com/office/drawing/2014/main" xmlns="" id="{0411EE65-7DB3-4D69-AD59-F4DF9A12A207}"/>
              </a:ext>
            </a:extLst>
          </p:cNvPr>
          <p:cNvSpPr/>
          <p:nvPr/>
        </p:nvSpPr>
        <p:spPr>
          <a:xfrm>
            <a:off x="1236006" y="657993"/>
            <a:ext cx="10088486" cy="5162515"/>
          </a:xfrm>
          <a:prstGeom prst="roundRect">
            <a:avLst>
              <a:gd name="adj" fmla="val 0"/>
            </a:avLst>
          </a:prstGeom>
          <a:solidFill>
            <a:srgbClr val="4B596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4B06C227-223F-4079-B75F-945EB9A458CC}"/>
              </a:ext>
            </a:extLst>
          </p:cNvPr>
          <p:cNvGrpSpPr/>
          <p:nvPr/>
        </p:nvGrpSpPr>
        <p:grpSpPr>
          <a:xfrm>
            <a:off x="1521992" y="1183634"/>
            <a:ext cx="9548764" cy="4316187"/>
            <a:chOff x="949233" y="1031358"/>
            <a:chExt cx="7301633" cy="3168502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919CD43B-BA21-4331-AB70-9AD0EB32EE45}"/>
                </a:ext>
              </a:extLst>
            </p:cNvPr>
            <p:cNvCxnSpPr>
              <a:cxnSpLocks/>
            </p:cNvCxnSpPr>
            <p:nvPr/>
          </p:nvCxnSpPr>
          <p:spPr>
            <a:xfrm>
              <a:off x="3115341" y="1031358"/>
              <a:ext cx="0" cy="316850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F71BB8D0-D519-423F-9E5A-51128410D7B1}"/>
                </a:ext>
              </a:extLst>
            </p:cNvPr>
            <p:cNvCxnSpPr>
              <a:cxnSpLocks/>
            </p:cNvCxnSpPr>
            <p:nvPr/>
          </p:nvCxnSpPr>
          <p:spPr>
            <a:xfrm>
              <a:off x="5466526" y="1031358"/>
              <a:ext cx="0" cy="3104707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32B402B2-604C-4303-BB7D-8CED488755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9233" y="1382220"/>
              <a:ext cx="7301633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F0AFB439-3056-4480-B70C-4473E6CB32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9233" y="2857360"/>
              <a:ext cx="7301633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Google Shape;451;p37">
            <a:extLst>
              <a:ext uri="{FF2B5EF4-FFF2-40B4-BE49-F238E27FC236}">
                <a16:creationId xmlns:a16="http://schemas.microsoft.com/office/drawing/2014/main" xmlns="" id="{50079A23-B9A9-4862-A5A1-488D5FE4BC12}"/>
              </a:ext>
            </a:extLst>
          </p:cNvPr>
          <p:cNvSpPr txBox="1"/>
          <p:nvPr/>
        </p:nvSpPr>
        <p:spPr>
          <a:xfrm>
            <a:off x="4490049" y="741709"/>
            <a:ext cx="2968916" cy="96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u="none" strike="noStrike" cap="none" dirty="0">
                <a:solidFill>
                  <a:schemeClr val="lt1"/>
                </a:solidFill>
                <a:latin typeface="Monty Stencil Rg" panose="02000503000000020004" pitchFamily="50" charset="0"/>
                <a:ea typeface="Arial"/>
                <a:cs typeface="Segoe UI Black" panose="020B0502040204020203" pitchFamily="34" charset="0"/>
                <a:sym typeface="Arial"/>
              </a:rPr>
              <a:t>SAVING OR</a:t>
            </a:r>
            <a:endParaRPr sz="1400" b="1" u="none" strike="noStrike" cap="none" dirty="0">
              <a:solidFill>
                <a:srgbClr val="000000"/>
              </a:solidFill>
              <a:latin typeface="Monty Stencil Rg" panose="02000503000000020004" pitchFamily="50" charset="0"/>
              <a:ea typeface="Arial"/>
              <a:cs typeface="Segoe UI Black" panose="020B0502040204020203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u="none" strike="noStrike" cap="none" dirty="0">
                <a:solidFill>
                  <a:srgbClr val="FFFFFF"/>
                </a:solidFill>
                <a:latin typeface="Monty Stencil Rg" panose="02000503000000020004" pitchFamily="50" charset="0"/>
                <a:ea typeface="Arial"/>
                <a:cs typeface="Segoe UI Black" panose="020B0502040204020203" pitchFamily="34" charset="0"/>
                <a:sym typeface="Arial"/>
              </a:rPr>
              <a:t>BORROWING</a:t>
            </a:r>
            <a:endParaRPr sz="1400" b="1" u="none" strike="noStrike" cap="none" dirty="0">
              <a:solidFill>
                <a:srgbClr val="000000"/>
              </a:solidFill>
              <a:latin typeface="Monty Stencil Rg" panose="02000503000000020004" pitchFamily="50" charset="0"/>
              <a:ea typeface="Arial"/>
              <a:cs typeface="Segoe UI Black" panose="020B0502040204020203" pitchFamily="34" charset="0"/>
              <a:sym typeface="Arial"/>
            </a:endParaRPr>
          </a:p>
        </p:txBody>
      </p:sp>
      <p:sp>
        <p:nvSpPr>
          <p:cNvPr id="38" name="Google Shape;452;p37">
            <a:extLst>
              <a:ext uri="{FF2B5EF4-FFF2-40B4-BE49-F238E27FC236}">
                <a16:creationId xmlns:a16="http://schemas.microsoft.com/office/drawing/2014/main" xmlns="" id="{97B1D612-7265-41DA-9BC3-E2040C3BE920}"/>
              </a:ext>
            </a:extLst>
          </p:cNvPr>
          <p:cNvSpPr txBox="1"/>
          <p:nvPr/>
        </p:nvSpPr>
        <p:spPr>
          <a:xfrm>
            <a:off x="7594276" y="811868"/>
            <a:ext cx="3614931" cy="96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u="none" strike="noStrike" cap="none" dirty="0">
                <a:solidFill>
                  <a:srgbClr val="FFFFFF"/>
                </a:solidFill>
                <a:latin typeface="Monty Stencil Rg" panose="02000503000000020004" pitchFamily="50" charset="0"/>
                <a:ea typeface="Arial"/>
                <a:cs typeface="Segoe UI Black" panose="020B0502040204020203" pitchFamily="34" charset="0"/>
                <a:sym typeface="Arial"/>
              </a:rPr>
              <a:t>WHAT DO</a:t>
            </a:r>
            <a:endParaRPr sz="1400" b="1" u="none" strike="noStrike" cap="none" dirty="0">
              <a:solidFill>
                <a:srgbClr val="000000"/>
              </a:solidFill>
              <a:latin typeface="Monty Stencil Rg" panose="02000503000000020004" pitchFamily="50" charset="0"/>
              <a:ea typeface="Arial"/>
              <a:cs typeface="Segoe UI Black" panose="020B0502040204020203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u="none" strike="noStrike" cap="none" dirty="0">
                <a:solidFill>
                  <a:srgbClr val="FFFFFF"/>
                </a:solidFill>
                <a:latin typeface="Monty Stencil Rg" panose="02000503000000020004" pitchFamily="50" charset="0"/>
                <a:ea typeface="Arial"/>
                <a:cs typeface="Segoe UI Black" panose="020B0502040204020203" pitchFamily="34" charset="0"/>
                <a:sym typeface="Arial"/>
              </a:rPr>
              <a:t>YOU WANT</a:t>
            </a:r>
            <a:endParaRPr sz="1400" b="1" u="none" strike="noStrike" cap="none" dirty="0">
              <a:solidFill>
                <a:srgbClr val="000000"/>
              </a:solidFill>
              <a:latin typeface="Monty Stencil Rg" panose="02000503000000020004" pitchFamily="50" charset="0"/>
              <a:ea typeface="Arial"/>
              <a:cs typeface="Segoe UI Black" panose="020B0502040204020203" pitchFamily="34" charset="0"/>
              <a:sym typeface="Arial"/>
            </a:endParaRPr>
          </a:p>
        </p:txBody>
      </p:sp>
      <p:sp>
        <p:nvSpPr>
          <p:cNvPr id="39" name="Google Shape;451;p37">
            <a:extLst>
              <a:ext uri="{FF2B5EF4-FFF2-40B4-BE49-F238E27FC236}">
                <a16:creationId xmlns:a16="http://schemas.microsoft.com/office/drawing/2014/main" xmlns="" id="{3449993C-C1BA-4823-890E-7C4E0DEBA853}"/>
              </a:ext>
            </a:extLst>
          </p:cNvPr>
          <p:cNvSpPr txBox="1"/>
          <p:nvPr/>
        </p:nvSpPr>
        <p:spPr>
          <a:xfrm>
            <a:off x="1468380" y="882492"/>
            <a:ext cx="2803976" cy="5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u="none" strike="noStrike" cap="none" dirty="0">
                <a:solidFill>
                  <a:schemeClr val="lt1"/>
                </a:solidFill>
                <a:latin typeface="Monty Stencil Rg" panose="02000503000000020004" pitchFamily="50" charset="0"/>
                <a:ea typeface="Arial"/>
                <a:cs typeface="Segoe UI Black" panose="020B0502040204020203" pitchFamily="34" charset="0"/>
                <a:sym typeface="Arial"/>
              </a:rPr>
              <a:t>APR vs AER</a:t>
            </a:r>
            <a:endParaRPr sz="1400" b="1" u="none" strike="noStrike" cap="none" dirty="0">
              <a:solidFill>
                <a:srgbClr val="000000"/>
              </a:solidFill>
              <a:latin typeface="Monty Stencil Rg" panose="02000503000000020004" pitchFamily="50" charset="0"/>
              <a:ea typeface="Arial"/>
              <a:cs typeface="Segoe UI Black" panose="020B0502040204020203" pitchFamily="34" charset="0"/>
              <a:sym typeface="Arial"/>
            </a:endParaRPr>
          </a:p>
        </p:txBody>
      </p:sp>
      <p:sp>
        <p:nvSpPr>
          <p:cNvPr id="40" name="Google Shape;447;p37">
            <a:extLst>
              <a:ext uri="{FF2B5EF4-FFF2-40B4-BE49-F238E27FC236}">
                <a16:creationId xmlns:a16="http://schemas.microsoft.com/office/drawing/2014/main" xmlns="" id="{2E6F291E-766C-4C29-821E-C633FC7DDCF8}"/>
              </a:ext>
            </a:extLst>
          </p:cNvPr>
          <p:cNvSpPr txBox="1"/>
          <p:nvPr/>
        </p:nvSpPr>
        <p:spPr>
          <a:xfrm>
            <a:off x="2124890" y="3812264"/>
            <a:ext cx="1439448" cy="796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4400" b="1" u="none" strike="noStrike" cap="none" dirty="0">
                <a:solidFill>
                  <a:srgbClr val="FFFFFF"/>
                </a:solidFill>
                <a:latin typeface="Monty Stencil Rg" panose="02000503000000020004" pitchFamily="50" charset="0"/>
                <a:ea typeface="Arial"/>
                <a:cs typeface="Segoe UI Black" panose="020B0502040204020203" pitchFamily="34" charset="0"/>
                <a:sym typeface="Arial"/>
              </a:rPr>
              <a:t>A</a:t>
            </a:r>
            <a:r>
              <a:rPr lang="en-US" sz="4400" b="1" u="none" strike="noStrike" cap="none" dirty="0">
                <a:solidFill>
                  <a:srgbClr val="EA4A53"/>
                </a:solidFill>
                <a:latin typeface="Monty Stencil Rg" panose="02000503000000020004" pitchFamily="50" charset="0"/>
                <a:ea typeface="Arial"/>
                <a:cs typeface="Segoe UI Black" panose="020B0502040204020203" pitchFamily="34" charset="0"/>
                <a:sym typeface="Arial"/>
              </a:rPr>
              <a:t>P</a:t>
            </a:r>
            <a:r>
              <a:rPr lang="en-US" sz="4400" b="1" u="none" strike="noStrike" cap="none" dirty="0">
                <a:solidFill>
                  <a:srgbClr val="FFFFFF"/>
                </a:solidFill>
                <a:latin typeface="Monty Stencil Rg" panose="02000503000000020004" pitchFamily="50" charset="0"/>
                <a:ea typeface="Arial"/>
                <a:cs typeface="Segoe UI Black" panose="020B0502040204020203" pitchFamily="34" charset="0"/>
                <a:sym typeface="Arial"/>
              </a:rPr>
              <a:t>R</a:t>
            </a:r>
            <a:endParaRPr sz="2000" b="1" u="none" strike="noStrike" cap="none" dirty="0">
              <a:solidFill>
                <a:srgbClr val="000000"/>
              </a:solidFill>
              <a:latin typeface="Monty Stencil Rg" panose="02000503000000020004" pitchFamily="50" charset="0"/>
              <a:ea typeface="Arial"/>
              <a:cs typeface="Segoe UI Black" panose="020B0502040204020203" pitchFamily="34" charset="0"/>
              <a:sym typeface="Arial"/>
            </a:endParaRPr>
          </a:p>
        </p:txBody>
      </p:sp>
      <p:sp>
        <p:nvSpPr>
          <p:cNvPr id="41" name="Google Shape;448;p37">
            <a:extLst>
              <a:ext uri="{FF2B5EF4-FFF2-40B4-BE49-F238E27FC236}">
                <a16:creationId xmlns:a16="http://schemas.microsoft.com/office/drawing/2014/main" xmlns="" id="{3CCCFFCB-B204-42A3-A232-BA83EC29A9D4}"/>
              </a:ext>
            </a:extLst>
          </p:cNvPr>
          <p:cNvSpPr txBox="1"/>
          <p:nvPr/>
        </p:nvSpPr>
        <p:spPr>
          <a:xfrm>
            <a:off x="1468106" y="4557980"/>
            <a:ext cx="2629377" cy="1383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u="none" strike="noStrike" cap="none" dirty="0">
                <a:solidFill>
                  <a:srgbClr val="FFFFFF"/>
                </a:solidFill>
                <a:latin typeface="Museo 500" panose="02000000000000000000" pitchFamily="50" charset="0"/>
                <a:ea typeface="Arial"/>
                <a:cs typeface="Segoe UI" panose="020B0502040204020203" pitchFamily="34" charset="0"/>
                <a:sym typeface="Arial"/>
              </a:rPr>
              <a:t>ANNUAL</a:t>
            </a:r>
            <a:endParaRPr u="none" strike="noStrike" cap="none" dirty="0">
              <a:solidFill>
                <a:srgbClr val="000000"/>
              </a:solidFill>
              <a:latin typeface="Museo 500" panose="02000000000000000000" pitchFamily="50" charset="0"/>
              <a:ea typeface="Arial"/>
              <a:cs typeface="Segoe UI" panose="020B0502040204020203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u="none" strike="noStrike" cap="none" dirty="0">
                <a:solidFill>
                  <a:srgbClr val="FFFFFF"/>
                </a:solidFill>
                <a:latin typeface="Museo 500" panose="02000000000000000000" pitchFamily="50" charset="0"/>
                <a:ea typeface="Arial"/>
                <a:cs typeface="Segoe UI" panose="020B0502040204020203" pitchFamily="34" charset="0"/>
                <a:sym typeface="Arial"/>
              </a:rPr>
              <a:t>PERCENTAGE</a:t>
            </a:r>
            <a:endParaRPr u="none" strike="noStrike" cap="none" dirty="0">
              <a:solidFill>
                <a:srgbClr val="000000"/>
              </a:solidFill>
              <a:latin typeface="Museo 500" panose="02000000000000000000" pitchFamily="50" charset="0"/>
              <a:ea typeface="Arial"/>
              <a:cs typeface="Segoe UI" panose="020B0502040204020203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u="none" strike="noStrike" cap="none" dirty="0">
                <a:solidFill>
                  <a:srgbClr val="FFFFFF"/>
                </a:solidFill>
                <a:latin typeface="Museo 500" panose="02000000000000000000" pitchFamily="50" charset="0"/>
                <a:ea typeface="Arial"/>
                <a:cs typeface="Segoe UI" panose="020B0502040204020203" pitchFamily="34" charset="0"/>
                <a:sym typeface="Arial"/>
              </a:rPr>
              <a:t>RATE</a:t>
            </a:r>
            <a:endParaRPr u="none" strike="noStrike" cap="none" dirty="0">
              <a:solidFill>
                <a:srgbClr val="000000"/>
              </a:solidFill>
              <a:latin typeface="Museo 500" panose="02000000000000000000" pitchFamily="50" charset="0"/>
              <a:ea typeface="Arial"/>
              <a:cs typeface="Segoe UI" panose="020B0502040204020203" pitchFamily="34" charset="0"/>
              <a:sym typeface="Arial"/>
            </a:endParaRPr>
          </a:p>
        </p:txBody>
      </p:sp>
      <p:sp>
        <p:nvSpPr>
          <p:cNvPr id="42" name="Google Shape;449;p37">
            <a:extLst>
              <a:ext uri="{FF2B5EF4-FFF2-40B4-BE49-F238E27FC236}">
                <a16:creationId xmlns:a16="http://schemas.microsoft.com/office/drawing/2014/main" xmlns="" id="{2D155C89-E732-4188-945C-A1F4C74A2B7F}"/>
              </a:ext>
            </a:extLst>
          </p:cNvPr>
          <p:cNvSpPr txBox="1"/>
          <p:nvPr/>
        </p:nvSpPr>
        <p:spPr>
          <a:xfrm>
            <a:off x="2211959" y="1827856"/>
            <a:ext cx="2083186" cy="81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4400" b="1" u="none" strike="noStrike" cap="none" dirty="0">
                <a:solidFill>
                  <a:srgbClr val="FFFFFF"/>
                </a:solidFill>
                <a:latin typeface="Monty Stencil Rg" panose="02000503000000020004" pitchFamily="50" charset="0"/>
                <a:ea typeface="Arial"/>
                <a:cs typeface="Segoe UI Black" panose="020B0502040204020203" pitchFamily="34" charset="0"/>
                <a:sym typeface="Arial"/>
              </a:rPr>
              <a:t>A</a:t>
            </a:r>
            <a:r>
              <a:rPr lang="en-US" sz="4400" b="1" u="none" strike="noStrike" cap="none" dirty="0">
                <a:solidFill>
                  <a:srgbClr val="7996C2"/>
                </a:solidFill>
                <a:latin typeface="Monty Stencil Rg" panose="02000503000000020004" pitchFamily="50" charset="0"/>
                <a:ea typeface="Arial"/>
                <a:cs typeface="Segoe UI Black" panose="020B0502040204020203" pitchFamily="34" charset="0"/>
                <a:sym typeface="Arial"/>
              </a:rPr>
              <a:t>E</a:t>
            </a:r>
            <a:r>
              <a:rPr lang="en-US" sz="4400" b="1" u="none" strike="noStrike" cap="none" dirty="0">
                <a:solidFill>
                  <a:srgbClr val="FFFFFF"/>
                </a:solidFill>
                <a:latin typeface="Monty Stencil Rg" panose="02000503000000020004" pitchFamily="50" charset="0"/>
                <a:ea typeface="Arial"/>
                <a:cs typeface="Segoe UI Black" panose="020B0502040204020203" pitchFamily="34" charset="0"/>
                <a:sym typeface="Arial"/>
              </a:rPr>
              <a:t>R</a:t>
            </a:r>
            <a:endParaRPr sz="2000" b="1" u="none" strike="noStrike" cap="none" dirty="0">
              <a:solidFill>
                <a:srgbClr val="000000"/>
              </a:solidFill>
              <a:latin typeface="Monty Stencil Rg" panose="02000503000000020004" pitchFamily="50" charset="0"/>
              <a:ea typeface="Arial"/>
              <a:cs typeface="Segoe UI Black" panose="020B0502040204020203" pitchFamily="34" charset="0"/>
              <a:sym typeface="Arial"/>
            </a:endParaRPr>
          </a:p>
        </p:txBody>
      </p:sp>
      <p:sp>
        <p:nvSpPr>
          <p:cNvPr id="43" name="Google Shape;450;p37">
            <a:extLst>
              <a:ext uri="{FF2B5EF4-FFF2-40B4-BE49-F238E27FC236}">
                <a16:creationId xmlns:a16="http://schemas.microsoft.com/office/drawing/2014/main" xmlns="" id="{A1DCA6F4-3B66-4559-AA90-AD16A2011323}"/>
              </a:ext>
            </a:extLst>
          </p:cNvPr>
          <p:cNvSpPr txBox="1"/>
          <p:nvPr/>
        </p:nvSpPr>
        <p:spPr>
          <a:xfrm>
            <a:off x="1435914" y="2575970"/>
            <a:ext cx="2472054" cy="1383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u="none" strike="noStrike" cap="none" dirty="0">
                <a:solidFill>
                  <a:srgbClr val="FFFFFF"/>
                </a:solidFill>
                <a:latin typeface="Museo 500" panose="02000000000000000000" pitchFamily="50" charset="0"/>
                <a:ea typeface="Arial"/>
                <a:cs typeface="Segoe UI" panose="020B0502040204020203" pitchFamily="34" charset="0"/>
                <a:sym typeface="Arial"/>
              </a:rPr>
              <a:t>ANNUAL</a:t>
            </a:r>
            <a:endParaRPr u="none" strike="noStrike" cap="none" dirty="0">
              <a:solidFill>
                <a:srgbClr val="000000"/>
              </a:solidFill>
              <a:latin typeface="Museo 500" panose="02000000000000000000" pitchFamily="50" charset="0"/>
              <a:ea typeface="Arial"/>
              <a:cs typeface="Segoe UI" panose="020B0502040204020203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u="none" strike="noStrike" cap="none" dirty="0">
                <a:solidFill>
                  <a:srgbClr val="FFFFFF"/>
                </a:solidFill>
                <a:latin typeface="Museo 500" panose="02000000000000000000" pitchFamily="50" charset="0"/>
                <a:ea typeface="Arial"/>
                <a:cs typeface="Segoe UI" panose="020B0502040204020203" pitchFamily="34" charset="0"/>
                <a:sym typeface="Arial"/>
              </a:rPr>
              <a:t>EQUIVELANT</a:t>
            </a:r>
            <a:endParaRPr u="none" strike="noStrike" cap="none" dirty="0">
              <a:solidFill>
                <a:srgbClr val="000000"/>
              </a:solidFill>
              <a:latin typeface="Museo 500" panose="02000000000000000000" pitchFamily="50" charset="0"/>
              <a:ea typeface="Arial"/>
              <a:cs typeface="Segoe UI" panose="020B0502040204020203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u="none" strike="noStrike" cap="none" dirty="0">
                <a:solidFill>
                  <a:srgbClr val="FFFFFF"/>
                </a:solidFill>
                <a:latin typeface="Museo 500" panose="02000000000000000000" pitchFamily="50" charset="0"/>
                <a:ea typeface="Arial"/>
                <a:cs typeface="Segoe UI" panose="020B0502040204020203" pitchFamily="34" charset="0"/>
                <a:sym typeface="Arial"/>
              </a:rPr>
              <a:t>RATE</a:t>
            </a:r>
            <a:endParaRPr u="none" strike="noStrike" cap="none" dirty="0">
              <a:solidFill>
                <a:srgbClr val="000000"/>
              </a:solidFill>
              <a:latin typeface="Museo 500" panose="02000000000000000000" pitchFamily="50" charset="0"/>
              <a:ea typeface="Arial"/>
              <a:cs typeface="Segoe UI" panose="020B0502040204020203" pitchFamily="34" charset="0"/>
              <a:sym typeface="Arial"/>
            </a:endParaRPr>
          </a:p>
        </p:txBody>
      </p:sp>
      <p:sp>
        <p:nvSpPr>
          <p:cNvPr id="46" name="Google Shape;454;p37">
            <a:extLst>
              <a:ext uri="{FF2B5EF4-FFF2-40B4-BE49-F238E27FC236}">
                <a16:creationId xmlns:a16="http://schemas.microsoft.com/office/drawing/2014/main" xmlns="" id="{7D54FD38-3228-44EA-AAA5-2A5443B37260}"/>
              </a:ext>
            </a:extLst>
          </p:cNvPr>
          <p:cNvSpPr txBox="1"/>
          <p:nvPr/>
        </p:nvSpPr>
        <p:spPr>
          <a:xfrm>
            <a:off x="4440961" y="1922722"/>
            <a:ext cx="2941425" cy="1528168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5400" b="1" u="none" strike="noStrike" cap="none" dirty="0">
                <a:solidFill>
                  <a:srgbClr val="7996C2"/>
                </a:solidFill>
                <a:latin typeface="Monty Stencil Rg" panose="02000503000000020004" pitchFamily="50" charset="0"/>
                <a:ea typeface="Arial"/>
                <a:cs typeface="Segoe UI Black" panose="020B0502040204020203" pitchFamily="34" charset="0"/>
                <a:sym typeface="Arial"/>
              </a:rPr>
              <a:t>EARN</a:t>
            </a:r>
            <a:endParaRPr sz="2800" b="1" u="none" strike="noStrike" cap="none" dirty="0">
              <a:solidFill>
                <a:srgbClr val="7996C2"/>
              </a:solidFill>
              <a:latin typeface="Monty Stencil Rg" panose="02000503000000020004" pitchFamily="50" charset="0"/>
              <a:ea typeface="Arial"/>
              <a:cs typeface="Segoe UI Black" panose="020B0502040204020203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b="1" u="none" strike="noStrike" cap="none" dirty="0">
                <a:solidFill>
                  <a:srgbClr val="FFFFFF"/>
                </a:solidFill>
                <a:latin typeface="Museo 500" panose="02000000000000000000" pitchFamily="50" charset="0"/>
                <a:ea typeface="Arial"/>
                <a:cs typeface="Segoe UI" panose="020B0502040204020203" pitchFamily="34" charset="0"/>
                <a:sym typeface="Arial"/>
              </a:rPr>
              <a:t>ON SAVINGS</a:t>
            </a:r>
            <a:endParaRPr b="1" u="none" strike="noStrike" cap="none" dirty="0">
              <a:solidFill>
                <a:srgbClr val="000000"/>
              </a:solidFill>
              <a:latin typeface="Museo 500" panose="02000000000000000000" pitchFamily="50" charset="0"/>
              <a:ea typeface="Arial"/>
              <a:cs typeface="Segoe UI" panose="020B0502040204020203" pitchFamily="34" charset="0"/>
              <a:sym typeface="Arial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F9821EE1-33E1-4932-B953-8F0D2ADCE6E5}"/>
              </a:ext>
            </a:extLst>
          </p:cNvPr>
          <p:cNvGrpSpPr/>
          <p:nvPr/>
        </p:nvGrpSpPr>
        <p:grpSpPr>
          <a:xfrm>
            <a:off x="8396693" y="1959544"/>
            <a:ext cx="2280136" cy="1035699"/>
            <a:chOff x="6174200" y="3303872"/>
            <a:chExt cx="1743546" cy="760304"/>
          </a:xfrm>
        </p:grpSpPr>
        <p:sp>
          <p:nvSpPr>
            <p:cNvPr id="48" name="Google Shape;456;p37">
              <a:extLst>
                <a:ext uri="{FF2B5EF4-FFF2-40B4-BE49-F238E27FC236}">
                  <a16:creationId xmlns:a16="http://schemas.microsoft.com/office/drawing/2014/main" xmlns="" id="{D3D40806-C421-4973-AFD6-EABCE18E35D6}"/>
                </a:ext>
              </a:extLst>
            </p:cNvPr>
            <p:cNvSpPr txBox="1"/>
            <p:nvPr/>
          </p:nvSpPr>
          <p:spPr>
            <a:xfrm>
              <a:off x="6174200" y="3303872"/>
              <a:ext cx="1226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u="none" strike="noStrike" cap="none" dirty="0">
                  <a:solidFill>
                    <a:srgbClr val="FFFFFF"/>
                  </a:solidFill>
                  <a:latin typeface="Monty Stencil Rg" panose="02000503000000020004" pitchFamily="50" charset="0"/>
                  <a:ea typeface="Arial"/>
                  <a:cs typeface="Segoe UI Black" panose="020B0502040204020203" pitchFamily="34" charset="0"/>
                  <a:sym typeface="Arial"/>
                </a:rPr>
                <a:t>HIGHER</a:t>
              </a:r>
              <a:endParaRPr sz="1400" b="1" u="none" strike="noStrike" cap="none" dirty="0">
                <a:solidFill>
                  <a:srgbClr val="000000"/>
                </a:solidFill>
                <a:latin typeface="Monty Stencil Rg" panose="02000503000000020004" pitchFamily="50" charset="0"/>
                <a:ea typeface="Arial"/>
                <a:cs typeface="Segoe UI Black" panose="020B0502040204020203" pitchFamily="34" charset="0"/>
                <a:sym typeface="Arial"/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C7AA4216-263C-4CF7-A4B0-7B36851AC618}"/>
                </a:ext>
              </a:extLst>
            </p:cNvPr>
            <p:cNvGrpSpPr/>
            <p:nvPr/>
          </p:nvGrpSpPr>
          <p:grpSpPr>
            <a:xfrm rot="16200000">
              <a:off x="7278128" y="3424558"/>
              <a:ext cx="753551" cy="525685"/>
              <a:chOff x="3204126" y="-726749"/>
              <a:chExt cx="1326444" cy="925344"/>
            </a:xfrm>
            <a:solidFill>
              <a:srgbClr val="56B6E6"/>
            </a:solidFill>
          </p:grpSpPr>
          <p:sp>
            <p:nvSpPr>
              <p:cNvPr id="50" name="Rounded Rectangle 54">
                <a:extLst>
                  <a:ext uri="{FF2B5EF4-FFF2-40B4-BE49-F238E27FC236}">
                    <a16:creationId xmlns:a16="http://schemas.microsoft.com/office/drawing/2014/main" xmlns="" id="{297D30D2-6806-4752-AFB3-AF3EEDF9F411}"/>
                  </a:ext>
                </a:extLst>
              </p:cNvPr>
              <p:cNvSpPr/>
              <p:nvPr/>
            </p:nvSpPr>
            <p:spPr>
              <a:xfrm>
                <a:off x="3204126" y="-366888"/>
                <a:ext cx="1326444" cy="366889"/>
              </a:xfrm>
              <a:prstGeom prst="roundRect">
                <a:avLst>
                  <a:gd name="adj" fmla="val 50000"/>
                </a:avLst>
              </a:prstGeom>
              <a:solidFill>
                <a:srgbClr val="7996C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Monty Stencil Rg" panose="02000503000000020004" pitchFamily="50" charset="0"/>
                  <a:cs typeface="Segoe UI Black" panose="020B0502040204020203" pitchFamily="34" charset="0"/>
                </a:endParaRPr>
              </a:p>
            </p:txBody>
          </p:sp>
          <p:sp>
            <p:nvSpPr>
              <p:cNvPr id="51" name="Rounded Rectangle 55">
                <a:extLst>
                  <a:ext uri="{FF2B5EF4-FFF2-40B4-BE49-F238E27FC236}">
                    <a16:creationId xmlns:a16="http://schemas.microsoft.com/office/drawing/2014/main" xmlns="" id="{0473B1A4-4E28-46D5-BA8B-5B2CCE8B5023}"/>
                  </a:ext>
                </a:extLst>
              </p:cNvPr>
              <p:cNvSpPr/>
              <p:nvPr/>
            </p:nvSpPr>
            <p:spPr>
              <a:xfrm rot="18900000">
                <a:off x="3817026" y="-168295"/>
                <a:ext cx="699472" cy="366890"/>
              </a:xfrm>
              <a:prstGeom prst="roundRect">
                <a:avLst>
                  <a:gd name="adj" fmla="val 50000"/>
                </a:avLst>
              </a:prstGeom>
              <a:solidFill>
                <a:srgbClr val="7996C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Monty Stencil Rg" panose="02000503000000020004" pitchFamily="50" charset="0"/>
                  <a:cs typeface="Segoe UI Black" panose="020B0502040204020203" pitchFamily="34" charset="0"/>
                </a:endParaRPr>
              </a:p>
            </p:txBody>
          </p:sp>
          <p:sp>
            <p:nvSpPr>
              <p:cNvPr id="52" name="Rounded Rectangle 56">
                <a:extLst>
                  <a:ext uri="{FF2B5EF4-FFF2-40B4-BE49-F238E27FC236}">
                    <a16:creationId xmlns:a16="http://schemas.microsoft.com/office/drawing/2014/main" xmlns="" id="{F5373712-4F0E-45F4-AAFD-B1A0A86E40B2}"/>
                  </a:ext>
                </a:extLst>
              </p:cNvPr>
              <p:cNvSpPr/>
              <p:nvPr/>
            </p:nvSpPr>
            <p:spPr>
              <a:xfrm rot="2700000">
                <a:off x="3817026" y="-560457"/>
                <a:ext cx="699473" cy="366889"/>
              </a:xfrm>
              <a:prstGeom prst="roundRect">
                <a:avLst>
                  <a:gd name="adj" fmla="val 50000"/>
                </a:avLst>
              </a:prstGeom>
              <a:solidFill>
                <a:srgbClr val="7996C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Monty Stencil Rg" panose="02000503000000020004" pitchFamily="50" charset="0"/>
                  <a:cs typeface="Segoe UI Black" panose="020B0502040204020203" pitchFamily="34" charset="0"/>
                </a:endParaRPr>
              </a:p>
            </p:txBody>
          </p:sp>
        </p:grpSp>
      </p:grpSp>
      <p:sp>
        <p:nvSpPr>
          <p:cNvPr id="53" name="Google Shape;472;p37">
            <a:extLst>
              <a:ext uri="{FF2B5EF4-FFF2-40B4-BE49-F238E27FC236}">
                <a16:creationId xmlns:a16="http://schemas.microsoft.com/office/drawing/2014/main" xmlns="" id="{E1EC6260-7714-4098-98D5-B6727C41BB0F}"/>
              </a:ext>
            </a:extLst>
          </p:cNvPr>
          <p:cNvSpPr txBox="1"/>
          <p:nvPr/>
        </p:nvSpPr>
        <p:spPr>
          <a:xfrm>
            <a:off x="8122880" y="3030782"/>
            <a:ext cx="2900747" cy="796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400" u="none" strike="noStrike" cap="none" dirty="0">
                <a:solidFill>
                  <a:schemeClr val="bg1"/>
                </a:solidFill>
                <a:latin typeface="Museo 500" panose="02000000000000000000" pitchFamily="50" charset="0"/>
                <a:ea typeface="Arial"/>
                <a:cs typeface="Segoe UI" panose="020B0502040204020203" pitchFamily="34" charset="0"/>
                <a:sym typeface="Arial"/>
              </a:rPr>
              <a:t>Average AER: </a:t>
            </a:r>
            <a:endParaRPr sz="1200" u="none" strike="noStrike" cap="none" dirty="0">
              <a:solidFill>
                <a:schemeClr val="bg1"/>
              </a:solidFill>
              <a:latin typeface="Museo 500" panose="02000000000000000000" pitchFamily="50" charset="0"/>
              <a:ea typeface="Arial"/>
              <a:cs typeface="Segoe UI" panose="020B0502040204020203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400" u="none" strike="noStrike" cap="none" dirty="0">
                <a:solidFill>
                  <a:schemeClr val="bg1"/>
                </a:solidFill>
                <a:latin typeface="Museo 500" panose="02000000000000000000" pitchFamily="50" charset="0"/>
                <a:ea typeface="Arial"/>
                <a:cs typeface="Segoe UI" panose="020B0502040204020203" pitchFamily="34" charset="0"/>
                <a:sym typeface="Arial"/>
              </a:rPr>
              <a:t>0.25% - 2.00%</a:t>
            </a:r>
            <a:endParaRPr sz="1200" u="none" strike="noStrike" cap="none" dirty="0">
              <a:solidFill>
                <a:schemeClr val="bg1"/>
              </a:solidFill>
              <a:latin typeface="Museo 500" panose="02000000000000000000" pitchFamily="50" charset="0"/>
              <a:ea typeface="Arial"/>
              <a:cs typeface="Segoe UI" panose="020B0502040204020203" pitchFamily="34" charset="0"/>
              <a:sym typeface="Arial"/>
            </a:endParaRPr>
          </a:p>
        </p:txBody>
      </p:sp>
      <p:sp>
        <p:nvSpPr>
          <p:cNvPr id="54" name="Google Shape;453;p37">
            <a:extLst>
              <a:ext uri="{FF2B5EF4-FFF2-40B4-BE49-F238E27FC236}">
                <a16:creationId xmlns:a16="http://schemas.microsoft.com/office/drawing/2014/main" xmlns="" id="{69286606-DB32-47C9-8F79-1C45BAB4BE64}"/>
              </a:ext>
            </a:extLst>
          </p:cNvPr>
          <p:cNvSpPr txBox="1"/>
          <p:nvPr/>
        </p:nvSpPr>
        <p:spPr>
          <a:xfrm>
            <a:off x="4321936" y="3968396"/>
            <a:ext cx="3078875" cy="146751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5400" b="1" u="none" strike="noStrike" cap="none" dirty="0">
                <a:solidFill>
                  <a:srgbClr val="EA003E"/>
                </a:solidFill>
                <a:latin typeface="Monty Stencil Rg" panose="02000503000000020004" pitchFamily="50" charset="0"/>
                <a:ea typeface="Arial"/>
                <a:cs typeface="Segoe UI Black" panose="020B0502040204020203" pitchFamily="34" charset="0"/>
                <a:sym typeface="Arial"/>
              </a:rPr>
              <a:t>PAY</a:t>
            </a:r>
            <a:r>
              <a:rPr lang="en-US" sz="2800" b="1" dirty="0">
                <a:solidFill>
                  <a:srgbClr val="00B050"/>
                </a:solidFill>
                <a:latin typeface="Monty Stencil Rg" panose="02000503000000020004" pitchFamily="50" charset="0"/>
                <a:ea typeface="Arial"/>
                <a:cs typeface="Segoe UI Black" panose="020B0502040204020203" pitchFamily="34" charset="0"/>
                <a:sym typeface="Arial"/>
              </a:rPr>
              <a:t/>
            </a:r>
            <a:br>
              <a:rPr lang="en-US" sz="2800" b="1" dirty="0">
                <a:solidFill>
                  <a:srgbClr val="00B050"/>
                </a:solidFill>
                <a:latin typeface="Monty Stencil Rg" panose="02000503000000020004" pitchFamily="50" charset="0"/>
                <a:ea typeface="Arial"/>
                <a:cs typeface="Segoe UI Black" panose="020B0502040204020203" pitchFamily="34" charset="0"/>
                <a:sym typeface="Arial"/>
              </a:rPr>
            </a:br>
            <a:r>
              <a:rPr lang="en-US" sz="2400" b="1" u="none" strike="noStrike" cap="none" dirty="0">
                <a:solidFill>
                  <a:srgbClr val="FFFFFF"/>
                </a:solidFill>
                <a:latin typeface="Museo 500" panose="02000000000000000000" pitchFamily="50" charset="0"/>
                <a:ea typeface="Arial"/>
                <a:cs typeface="Segoe UI" panose="020B0502040204020203" pitchFamily="34" charset="0"/>
                <a:sym typeface="Arial"/>
              </a:rPr>
              <a:t>FOR</a:t>
            </a:r>
            <a:r>
              <a:rPr lang="en-US" sz="2400" b="1" dirty="0">
                <a:solidFill>
                  <a:srgbClr val="000000"/>
                </a:solidFill>
                <a:latin typeface="Museo 500" panose="02000000000000000000" pitchFamily="50" charset="0"/>
                <a:ea typeface="Arial"/>
                <a:cs typeface="Segoe UI" panose="020B0502040204020203" pitchFamily="34" charset="0"/>
                <a:sym typeface="Arial"/>
              </a:rPr>
              <a:t> </a:t>
            </a:r>
            <a:r>
              <a:rPr lang="en-US" sz="2400" b="1" u="none" strike="noStrike" cap="none" dirty="0">
                <a:solidFill>
                  <a:srgbClr val="FFFFFF"/>
                </a:solidFill>
                <a:latin typeface="Museo 500" panose="02000000000000000000" pitchFamily="50" charset="0"/>
                <a:ea typeface="Arial"/>
                <a:cs typeface="Segoe UI" panose="020B0502040204020203" pitchFamily="34" charset="0"/>
                <a:sym typeface="Arial"/>
              </a:rPr>
              <a:t>BORROWING</a:t>
            </a:r>
            <a:endParaRPr sz="2400" b="1" u="none" strike="noStrike" cap="none" dirty="0">
              <a:solidFill>
                <a:srgbClr val="000000"/>
              </a:solidFill>
              <a:latin typeface="Museo 500" panose="02000000000000000000" pitchFamily="50" charset="0"/>
              <a:ea typeface="Arial"/>
              <a:cs typeface="Segoe UI" panose="020B0502040204020203" pitchFamily="34" charset="0"/>
              <a:sym typeface="Arial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3112554D-F3DC-4F97-B7A6-FB489B064FB2}"/>
              </a:ext>
            </a:extLst>
          </p:cNvPr>
          <p:cNvGrpSpPr/>
          <p:nvPr/>
        </p:nvGrpSpPr>
        <p:grpSpPr>
          <a:xfrm>
            <a:off x="8424243" y="3840095"/>
            <a:ext cx="2360629" cy="1026500"/>
            <a:chOff x="6167684" y="1709969"/>
            <a:chExt cx="1805097" cy="753551"/>
          </a:xfrm>
        </p:grpSpPr>
        <p:sp>
          <p:nvSpPr>
            <p:cNvPr id="56" name="Google Shape;459;p37">
              <a:extLst>
                <a:ext uri="{FF2B5EF4-FFF2-40B4-BE49-F238E27FC236}">
                  <a16:creationId xmlns:a16="http://schemas.microsoft.com/office/drawing/2014/main" xmlns="" id="{838F9F9B-8115-4919-A265-B6592997258C}"/>
                </a:ext>
              </a:extLst>
            </p:cNvPr>
            <p:cNvSpPr txBox="1"/>
            <p:nvPr/>
          </p:nvSpPr>
          <p:spPr>
            <a:xfrm>
              <a:off x="6167684" y="1960847"/>
              <a:ext cx="1179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u="none" strike="noStrike" cap="none" dirty="0">
                  <a:solidFill>
                    <a:srgbClr val="FFFFFF"/>
                  </a:solidFill>
                  <a:latin typeface="Monty Stencil Rg" panose="02000503000000020004" pitchFamily="50" charset="0"/>
                  <a:ea typeface="Arial"/>
                  <a:cs typeface="Segoe UI Black" panose="020B0502040204020203" pitchFamily="34" charset="0"/>
                  <a:sym typeface="Arial"/>
                </a:rPr>
                <a:t>LOWER</a:t>
              </a:r>
              <a:endParaRPr sz="1400" b="1" u="none" strike="noStrike" cap="none" dirty="0">
                <a:solidFill>
                  <a:srgbClr val="000000"/>
                </a:solidFill>
                <a:latin typeface="Monty Stencil Rg" panose="02000503000000020004" pitchFamily="50" charset="0"/>
                <a:ea typeface="Arial"/>
                <a:cs typeface="Segoe UI Black" panose="020B0502040204020203" pitchFamily="34" charset="0"/>
                <a:sym typeface="Arial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xmlns="" id="{D881AF80-C8BB-4FA2-A44B-C58657721D7E}"/>
                </a:ext>
              </a:extLst>
            </p:cNvPr>
            <p:cNvGrpSpPr/>
            <p:nvPr/>
          </p:nvGrpSpPr>
          <p:grpSpPr>
            <a:xfrm rot="5400000">
              <a:off x="7326810" y="1817550"/>
              <a:ext cx="753551" cy="538390"/>
              <a:chOff x="3463241" y="-726751"/>
              <a:chExt cx="1326444" cy="947705"/>
            </a:xfrm>
          </p:grpSpPr>
          <p:sp>
            <p:nvSpPr>
              <p:cNvPr id="58" name="Rounded Rectangle 62">
                <a:extLst>
                  <a:ext uri="{FF2B5EF4-FFF2-40B4-BE49-F238E27FC236}">
                    <a16:creationId xmlns:a16="http://schemas.microsoft.com/office/drawing/2014/main" xmlns="" id="{CA6BDA80-0520-415F-A154-A97626B79483}"/>
                  </a:ext>
                </a:extLst>
              </p:cNvPr>
              <p:cNvSpPr/>
              <p:nvPr/>
            </p:nvSpPr>
            <p:spPr>
              <a:xfrm>
                <a:off x="3463241" y="-366890"/>
                <a:ext cx="1326444" cy="366889"/>
              </a:xfrm>
              <a:prstGeom prst="roundRect">
                <a:avLst>
                  <a:gd name="adj" fmla="val 50000"/>
                </a:avLst>
              </a:prstGeom>
              <a:solidFill>
                <a:srgbClr val="EA003E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Monty Stencil Rg" panose="02000503000000020004" pitchFamily="50" charset="0"/>
                  <a:cs typeface="Segoe UI Black" panose="020B0502040204020203" pitchFamily="34" charset="0"/>
                </a:endParaRPr>
              </a:p>
            </p:txBody>
          </p:sp>
          <p:sp>
            <p:nvSpPr>
              <p:cNvPr id="59" name="Rounded Rectangle 63">
                <a:extLst>
                  <a:ext uri="{FF2B5EF4-FFF2-40B4-BE49-F238E27FC236}">
                    <a16:creationId xmlns:a16="http://schemas.microsoft.com/office/drawing/2014/main" xmlns="" id="{EAF34C41-59BE-4900-9FC5-0EDAE67384F4}"/>
                  </a:ext>
                </a:extLst>
              </p:cNvPr>
              <p:cNvSpPr/>
              <p:nvPr/>
            </p:nvSpPr>
            <p:spPr>
              <a:xfrm rot="18900000">
                <a:off x="4062932" y="-145935"/>
                <a:ext cx="699472" cy="366889"/>
              </a:xfrm>
              <a:prstGeom prst="roundRect">
                <a:avLst>
                  <a:gd name="adj" fmla="val 50000"/>
                </a:avLst>
              </a:prstGeom>
              <a:solidFill>
                <a:srgbClr val="EA003E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Monty Stencil Rg" panose="02000503000000020004" pitchFamily="50" charset="0"/>
                  <a:cs typeface="Segoe UI Black" panose="020B0502040204020203" pitchFamily="34" charset="0"/>
                </a:endParaRPr>
              </a:p>
            </p:txBody>
          </p:sp>
          <p:sp>
            <p:nvSpPr>
              <p:cNvPr id="60" name="Rounded Rectangle 64">
                <a:extLst>
                  <a:ext uri="{FF2B5EF4-FFF2-40B4-BE49-F238E27FC236}">
                    <a16:creationId xmlns:a16="http://schemas.microsoft.com/office/drawing/2014/main" xmlns="" id="{C095A8DA-44A2-4E23-8362-356B9F4C5002}"/>
                  </a:ext>
                </a:extLst>
              </p:cNvPr>
              <p:cNvSpPr/>
              <p:nvPr/>
            </p:nvSpPr>
            <p:spPr>
              <a:xfrm rot="2700000">
                <a:off x="4062932" y="-560460"/>
                <a:ext cx="699472" cy="366889"/>
              </a:xfrm>
              <a:prstGeom prst="roundRect">
                <a:avLst>
                  <a:gd name="adj" fmla="val 50000"/>
                </a:avLst>
              </a:prstGeom>
              <a:solidFill>
                <a:srgbClr val="EA003E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Monty Stencil Rg" panose="02000503000000020004" pitchFamily="50" charset="0"/>
                  <a:cs typeface="Segoe UI Black" panose="020B0502040204020203" pitchFamily="34" charset="0"/>
                </a:endParaRPr>
              </a:p>
            </p:txBody>
          </p:sp>
        </p:grpSp>
      </p:grpSp>
      <p:sp>
        <p:nvSpPr>
          <p:cNvPr id="61" name="Google Shape;471;p37">
            <a:extLst>
              <a:ext uri="{FF2B5EF4-FFF2-40B4-BE49-F238E27FC236}">
                <a16:creationId xmlns:a16="http://schemas.microsoft.com/office/drawing/2014/main" xmlns="" id="{FD700F5D-6AC7-4659-8F6D-81415BE77FF7}"/>
              </a:ext>
            </a:extLst>
          </p:cNvPr>
          <p:cNvSpPr txBox="1"/>
          <p:nvPr/>
        </p:nvSpPr>
        <p:spPr>
          <a:xfrm>
            <a:off x="8088646" y="4889972"/>
            <a:ext cx="3031824" cy="1132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400" u="none" strike="noStrike" cap="none" dirty="0">
                <a:solidFill>
                  <a:schemeClr val="bg1"/>
                </a:solidFill>
                <a:latin typeface="Museo 500" panose="02000000000000000000" pitchFamily="50" charset="0"/>
                <a:ea typeface="Arial"/>
                <a:cs typeface="Segoe UI" panose="020B0502040204020203" pitchFamily="34" charset="0"/>
                <a:sym typeface="Arial"/>
              </a:rPr>
              <a:t>Average APR: </a:t>
            </a:r>
            <a:endParaRPr sz="1200" u="none" strike="noStrike" cap="none" dirty="0">
              <a:solidFill>
                <a:schemeClr val="bg1"/>
              </a:solidFill>
              <a:latin typeface="Museo 500" panose="02000000000000000000" pitchFamily="50" charset="0"/>
              <a:ea typeface="Arial"/>
              <a:cs typeface="Segoe UI" panose="020B0502040204020203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400" u="none" strike="noStrike" cap="none" dirty="0">
                <a:solidFill>
                  <a:schemeClr val="bg1"/>
                </a:solidFill>
                <a:latin typeface="Museo 500" panose="02000000000000000000" pitchFamily="50" charset="0"/>
                <a:ea typeface="Arial"/>
                <a:cs typeface="Segoe UI" panose="020B0502040204020203" pitchFamily="34" charset="0"/>
                <a:sym typeface="Arial"/>
              </a:rPr>
              <a:t>4.5% for most loans and up to 35% on credit cards</a:t>
            </a:r>
            <a:endParaRPr sz="1200" u="none" strike="noStrike" cap="none" dirty="0">
              <a:solidFill>
                <a:schemeClr val="bg1"/>
              </a:solidFill>
              <a:latin typeface="Museo 500" panose="02000000000000000000" pitchFamily="50" charset="0"/>
              <a:ea typeface="Arial"/>
              <a:cs typeface="Segoe UI" panose="020B0502040204020203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803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8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710c3e3-7f9d-4a4d-ac51-7fe0e51f0353">
      <UserInfo>
        <DisplayName>Andreu Quintana</DisplayName>
        <AccountId>1039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A56340B1109D4ABEFD8FCB08D3AC13" ma:contentTypeVersion="12" ma:contentTypeDescription="Create a new document." ma:contentTypeScope="" ma:versionID="02ed2e6120da146c0a49ac4b555a9495">
  <xsd:schema xmlns:xsd="http://www.w3.org/2001/XMLSchema" xmlns:xs="http://www.w3.org/2001/XMLSchema" xmlns:p="http://schemas.microsoft.com/office/2006/metadata/properties" xmlns:ns2="9f65441b-ac65-413a-b9ea-951460e3cb54" xmlns:ns3="c710c3e3-7f9d-4a4d-ac51-7fe0e51f0353" targetNamespace="http://schemas.microsoft.com/office/2006/metadata/properties" ma:root="true" ma:fieldsID="3bf17fce5518b3dc62e2811d591663e7" ns2:_="" ns3:_="">
    <xsd:import namespace="9f65441b-ac65-413a-b9ea-951460e3cb54"/>
    <xsd:import namespace="c710c3e3-7f9d-4a4d-ac51-7fe0e51f03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65441b-ac65-413a-b9ea-951460e3cb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10c3e3-7f9d-4a4d-ac51-7fe0e51f035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08EBD5-79CB-4229-A910-FD27B6F027FF}">
  <ds:schemaRefs>
    <ds:schemaRef ds:uri="http://purl.org/dc/terms/"/>
    <ds:schemaRef ds:uri="9f65441b-ac65-413a-b9ea-951460e3cb54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c710c3e3-7f9d-4a4d-ac51-7fe0e51f035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134DF9E-943B-43F7-AE77-6976A4E4C15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868A8DD-65DD-433F-8B69-B264C6B316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65441b-ac65-413a-b9ea-951460e3cb54"/>
    <ds:schemaRef ds:uri="c710c3e3-7f9d-4a4d-ac51-7fe0e51f03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2592</TotalTime>
  <Words>542</Words>
  <Application>Microsoft Office PowerPoint</Application>
  <PresentationFormat>Widescreen</PresentationFormat>
  <Paragraphs>153</Paragraphs>
  <Slides>18</Slides>
  <Notes>11</Notes>
  <HiddenSlides>2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Calibri</vt:lpstr>
      <vt:lpstr>Calibri Light</vt:lpstr>
      <vt:lpstr>Courier New</vt:lpstr>
      <vt:lpstr>Monty Stencil Rg</vt:lpstr>
      <vt:lpstr>Museo 500</vt:lpstr>
      <vt:lpstr>Museo 700</vt:lpstr>
      <vt:lpstr>Rubik</vt:lpstr>
      <vt:lpstr>Segoe UI</vt:lpstr>
      <vt:lpstr>Segoe UI Black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Jay Keefe</dc:creator>
  <cp:lastModifiedBy>Nick Smith-Patel</cp:lastModifiedBy>
  <cp:revision>173</cp:revision>
  <dcterms:created xsi:type="dcterms:W3CDTF">2019-10-30T12:33:32Z</dcterms:created>
  <dcterms:modified xsi:type="dcterms:W3CDTF">2022-07-15T13:35:42Z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0x0101004BA56340B1109D4ABEFD8FCB08D3AC13</vt:lpwstr>
  </property>
  <property fmtid="{D5CDD505-2E9C-101B-9397-08002B2CF9AE}" pid="3" name="ArticulateGUID">
    <vt:lpwstr>7C98B540-0C99-475C-8A75-B6DEBBA1C55A</vt:lpwstr>
  </property>
  <property fmtid="{D5CDD505-2E9C-101B-9397-08002B2CF9AE}" pid="4" name="ArticulatePath">
    <vt:lpwstr>Session 3 Powerpoint</vt:lpwstr>
  </property>
</Properties>
</file>